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49"/>
  </p:notesMasterIdLst>
  <p:handoutMasterIdLst>
    <p:handoutMasterId r:id="rId50"/>
  </p:handoutMasterIdLst>
  <p:sldIdLst>
    <p:sldId id="1472" r:id="rId6"/>
    <p:sldId id="1708" r:id="rId7"/>
    <p:sldId id="1689" r:id="rId8"/>
    <p:sldId id="1755" r:id="rId9"/>
    <p:sldId id="1756" r:id="rId10"/>
    <p:sldId id="1726" r:id="rId11"/>
    <p:sldId id="1709" r:id="rId12"/>
    <p:sldId id="1725" r:id="rId13"/>
    <p:sldId id="1760" r:id="rId14"/>
    <p:sldId id="1754" r:id="rId15"/>
    <p:sldId id="1710" r:id="rId16"/>
    <p:sldId id="1723" r:id="rId17"/>
    <p:sldId id="1761" r:id="rId18"/>
    <p:sldId id="1762" r:id="rId19"/>
    <p:sldId id="1688" r:id="rId20"/>
    <p:sldId id="1731" r:id="rId21"/>
    <p:sldId id="1732" r:id="rId22"/>
    <p:sldId id="1733" r:id="rId23"/>
    <p:sldId id="1763" r:id="rId24"/>
    <p:sldId id="1734" r:id="rId25"/>
    <p:sldId id="1742" r:id="rId26"/>
    <p:sldId id="1743" r:id="rId27"/>
    <p:sldId id="1744" r:id="rId28"/>
    <p:sldId id="1750" r:id="rId29"/>
    <p:sldId id="1764" r:id="rId30"/>
    <p:sldId id="1752" r:id="rId31"/>
    <p:sldId id="1747" r:id="rId32"/>
    <p:sldId id="1758" r:id="rId33"/>
    <p:sldId id="1757" r:id="rId34"/>
    <p:sldId id="1749" r:id="rId35"/>
    <p:sldId id="1746" r:id="rId36"/>
    <p:sldId id="1727" r:id="rId37"/>
    <p:sldId id="1737" r:id="rId38"/>
    <p:sldId id="1765" r:id="rId39"/>
    <p:sldId id="1767" r:id="rId40"/>
    <p:sldId id="1766" r:id="rId41"/>
    <p:sldId id="1768" r:id="rId42"/>
    <p:sldId id="1769" r:id="rId43"/>
    <p:sldId id="1759" r:id="rId44"/>
    <p:sldId id="1730" r:id="rId45"/>
    <p:sldId id="1720" r:id="rId46"/>
    <p:sldId id="1735" r:id="rId47"/>
    <p:sldId id="170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6716" autoAdjust="0"/>
  </p:normalViewPr>
  <p:slideViewPr>
    <p:cSldViewPr>
      <p:cViewPr varScale="1">
        <p:scale>
          <a:sx n="89" d="100"/>
          <a:sy n="89" d="100"/>
        </p:scale>
        <p:origin x="600"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10854"/>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3:46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5/10/2017 3:46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a:t>
            </a:r>
            <a:r>
              <a:rPr lang="en-US" baseline="0" dirty="0" smtClean="0"/>
              <a:t> </a:t>
            </a:r>
            <a:r>
              <a:rPr lang="en-US" baseline="0" dirty="0" err="1" smtClean="0"/>
              <a:t>Intellipix</a:t>
            </a:r>
            <a:r>
              <a:rPr lang="en-US" baseline="0" dirty="0" smtClean="0"/>
              <a:t> and </a:t>
            </a:r>
            <a:r>
              <a:rPr lang="en-US" baseline="0" dirty="0" smtClean="0"/>
              <a:t>demonstrate how </a:t>
            </a:r>
            <a:r>
              <a:rPr lang="en-US" baseline="0" dirty="0" smtClean="0"/>
              <a:t>it uses the Computer Vision API to caption photos and generate search metadata. Then demonstrate how to use Azure Functions to score uploaded photos for potentially offensive content.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26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FaceVerifier</a:t>
            </a:r>
            <a:r>
              <a:rPr lang="en-US" dirty="0" smtClean="0"/>
              <a:t>,</a:t>
            </a:r>
            <a:r>
              <a:rPr lang="en-US" baseline="0" dirty="0" smtClean="0"/>
              <a:t> </a:t>
            </a:r>
            <a:r>
              <a:rPr lang="en-US" dirty="0" smtClean="0"/>
              <a:t>which verifies my identity using a photo</a:t>
            </a:r>
            <a:r>
              <a:rPr lang="en-US" baseline="0" dirty="0" smtClean="0"/>
              <a: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923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TweetAnalyzer</a:t>
            </a:r>
            <a:r>
              <a:rPr lang="en-US" dirty="0" smtClean="0"/>
              <a:t>, which retrieves</a:t>
            </a:r>
            <a:r>
              <a:rPr lang="en-US" baseline="0" dirty="0" smtClean="0"/>
              <a:t> tweets tagged with a specified hashtag and scores them for sentiment.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2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of "disfluencies" include </a:t>
            </a:r>
            <a:r>
              <a:rPr lang="en-US" baseline="0" dirty="0" err="1" smtClean="0"/>
              <a:t>hmms</a:t>
            </a:r>
            <a:r>
              <a:rPr lang="en-US" baseline="0" dirty="0" smtClean="0"/>
              <a:t> and coughs. Profanities can be ignored, marked, or deleted. The Translator API is the magic behind Skype Translator.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89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not shown here, you can also enumerate the "voices" supported for text-to-speech by including "</a:t>
            </a:r>
            <a:r>
              <a:rPr lang="en-US" baseline="0" dirty="0" err="1" smtClean="0"/>
              <a:t>tts</a:t>
            </a:r>
            <a:r>
              <a:rPr lang="en-US" baseline="0" dirty="0" smtClean="0"/>
              <a:t>" in the "scope" query string parameter.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325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token is generated</a:t>
            </a:r>
            <a:r>
              <a:rPr lang="en-US" baseline="0" dirty="0" smtClean="0"/>
              <a:t> from the subscription key and transmitted in the Authorization header of the HTTP request. The token must be renewed every 10 minutes.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207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SpeechTranslator</a:t>
            </a:r>
            <a:r>
              <a:rPr lang="en-US" dirty="0" smtClean="0"/>
              <a:t>, </a:t>
            </a:r>
            <a:r>
              <a:rPr lang="en-US" dirty="0" smtClean="0"/>
              <a:t>which converts spoken text to other languages on the fly and reads them back.</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46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340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Authorization header contains a JSON Web Token</a:t>
            </a:r>
            <a:r>
              <a:rPr lang="en-US" baseline="0" dirty="0" smtClean="0"/>
              <a:t> (JWT) token that is generated from the subscription key and must be refreshed every 10 minutes. </a:t>
            </a:r>
            <a:r>
              <a:rPr lang="en-US" dirty="0" smtClean="0"/>
              <a:t>The response contains the generated audio</a:t>
            </a:r>
            <a:r>
              <a:rPr lang="en-US" baseline="0" dirty="0" smtClean="0"/>
              <a:t> (stream + codec). Currently, t</a:t>
            </a:r>
            <a:r>
              <a:rPr lang="en-US" dirty="0" smtClean="0"/>
              <a:t>he maximum amount of audio returned for a given request must not exceed 15 seconds.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0411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This example</a:t>
            </a:r>
            <a:r>
              <a:rPr lang="en-US" baseline="0" dirty="0" smtClean="0"/>
              <a:t> uses the </a:t>
            </a:r>
            <a:r>
              <a:rPr lang="en-US" baseline="0" dirty="0" err="1" smtClean="0"/>
              <a:t>Microsoft.ProjectOxford.SpeakerRecognition</a:t>
            </a:r>
            <a:r>
              <a:rPr lang="en-US" baseline="0" dirty="0" smtClean="0"/>
              <a:t> package from </a:t>
            </a:r>
            <a:r>
              <a:rPr lang="en-US" baseline="0" dirty="0" err="1" smtClean="0"/>
              <a:t>Nuget</a:t>
            </a:r>
            <a:r>
              <a:rPr lang="en-US" baseline="0" dirty="0" smtClean="0"/>
              <a:t> to simplify coding.</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3:56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1956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Go into the Azure Portal and demonstrate how to subscribe to an API and obtain a subscription key.</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3574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84369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99209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SpeakerVerifier</a:t>
            </a:r>
            <a:r>
              <a:rPr lang="en-US" dirty="0" smtClean="0"/>
              <a:t>, which verifies my identity using the spoken phrase "Houston, we have had a problem."</a:t>
            </a: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402188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uses the Face</a:t>
            </a:r>
            <a:r>
              <a:rPr lang="en-US" baseline="0" dirty="0" smtClean="0"/>
              <a:t> API to verify drivers and says "the response time is incredible."</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999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12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 can be passed by URL or as byte streams. This example</a:t>
            </a:r>
            <a:r>
              <a:rPr lang="en-US" baseline="0" dirty="0" smtClean="0"/>
              <a:t> uses a URL.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65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here, the description method returns one or more image captions, a collection of tags, and metadata information such as the image's format, width,</a:t>
            </a:r>
            <a:r>
              <a:rPr lang="en-US" baseline="0" dirty="0" smtClean="0"/>
              <a:t> and height.</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24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passes an image by its URL. Images can also be passed in byte streams.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262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2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3:46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1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Microsoft Cognitive Services</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5496889"/>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"description": {</a:t>
            </a:r>
          </a:p>
          <a:p>
            <a:r>
              <a:rPr lang="en-US" sz="2000" dirty="0">
                <a:latin typeface="Lucida Console" panose="020B0609040504020204" pitchFamily="49" charset="0"/>
              </a:rPr>
              <a:t>    "tags": </a:t>
            </a:r>
            <a:r>
              <a:rPr lang="en-US" sz="2000" dirty="0" smtClean="0">
                <a:latin typeface="Lucida Console" panose="020B0609040504020204" pitchFamily="49" charset="0"/>
              </a:rPr>
              <a:t>[ "</a:t>
            </a:r>
            <a:r>
              <a:rPr lang="en-US" sz="2000" dirty="0">
                <a:latin typeface="Lucida Console" panose="020B0609040504020204" pitchFamily="49" charset="0"/>
              </a:rPr>
              <a:t>man</a:t>
            </a:r>
            <a:r>
              <a:rPr lang="en-US" sz="2000" dirty="0" smtClean="0">
                <a:latin typeface="Lucida Console" panose="020B0609040504020204" pitchFamily="49" charset="0"/>
              </a:rPr>
              <a:t>", "</a:t>
            </a:r>
            <a:r>
              <a:rPr lang="en-US" sz="2000" dirty="0">
                <a:latin typeface="Lucida Console" panose="020B0609040504020204" pitchFamily="49" charset="0"/>
              </a:rPr>
              <a:t>dune</a:t>
            </a:r>
            <a:r>
              <a:rPr lang="en-US" sz="2000" dirty="0" smtClean="0">
                <a:latin typeface="Lucida Console" panose="020B0609040504020204" pitchFamily="49" charset="0"/>
              </a:rPr>
              <a:t>", "</a:t>
            </a:r>
            <a:r>
              <a:rPr lang="en-US" sz="2000" dirty="0">
                <a:latin typeface="Lucida Console" panose="020B0609040504020204" pitchFamily="49" charset="0"/>
              </a:rPr>
              <a:t>riding</a:t>
            </a:r>
            <a:r>
              <a:rPr lang="en-US" sz="2000" dirty="0" smtClean="0">
                <a:latin typeface="Lucida Console" panose="020B0609040504020204" pitchFamily="49" charset="0"/>
              </a:rPr>
              <a:t>", "</a:t>
            </a:r>
            <a:r>
              <a:rPr lang="en-US" sz="2000" dirty="0">
                <a:latin typeface="Lucida Console" panose="020B0609040504020204" pitchFamily="49" charset="0"/>
              </a:rPr>
              <a:t>board</a:t>
            </a:r>
            <a:r>
              <a:rPr lang="en-US" sz="2000" dirty="0" smtClean="0">
                <a:latin typeface="Lucida Console" panose="020B0609040504020204" pitchFamily="49" charset="0"/>
              </a:rPr>
              <a:t>", "</a:t>
            </a:r>
            <a:r>
              <a:rPr lang="en-US" sz="2000" dirty="0">
                <a:latin typeface="Lucida Console" panose="020B0609040504020204" pitchFamily="49" charset="0"/>
              </a:rPr>
              <a:t>hill</a:t>
            </a:r>
            <a:r>
              <a:rPr lang="en-US" sz="2000" dirty="0" smtClean="0">
                <a:latin typeface="Lucida Console" panose="020B0609040504020204" pitchFamily="49" charset="0"/>
              </a:rPr>
              <a:t>", ..., "</a:t>
            </a:r>
            <a:r>
              <a:rPr lang="en-US" sz="2000" dirty="0">
                <a:latin typeface="Lucida Console" panose="020B0609040504020204" pitchFamily="49" charset="0"/>
              </a:rPr>
              <a:t>sand</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"captions": [</a:t>
            </a:r>
          </a:p>
          <a:p>
            <a:r>
              <a:rPr lang="en-US" sz="2000" dirty="0">
                <a:latin typeface="Lucida Console" panose="020B0609040504020204" pitchFamily="49" charset="0"/>
              </a:rPr>
              <a:t>      {</a:t>
            </a:r>
          </a:p>
          <a:p>
            <a:r>
              <a:rPr lang="en-US" sz="2000" dirty="0">
                <a:latin typeface="Lucida Console" panose="020B0609040504020204" pitchFamily="49" charset="0"/>
              </a:rPr>
              <a:t>        "text": "a man riding a skateboard in the sand",</a:t>
            </a:r>
          </a:p>
          <a:p>
            <a:r>
              <a:rPr lang="en-US" sz="2000" dirty="0">
                <a:latin typeface="Lucida Console" panose="020B0609040504020204" pitchFamily="49" charset="0"/>
              </a:rPr>
              <a:t>        "confidence": 0.66107721083049154</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"03501f93-a0ba-4205-a778-6e02cce2b509",</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1034081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(C# with SDK)</a:t>
            </a:r>
            <a:endParaRPr lang="en-US" dirty="0"/>
          </a:p>
        </p:txBody>
      </p:sp>
      <p:sp>
        <p:nvSpPr>
          <p:cNvPr id="4" name="TextBox 3"/>
          <p:cNvSpPr txBox="1"/>
          <p:nvPr/>
        </p:nvSpPr>
        <p:spPr>
          <a:xfrm>
            <a:off x="274639" y="1363662"/>
            <a:ext cx="11889564" cy="4881336"/>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smtClean="0">
                <a:latin typeface="Lucida Console" panose="020B0609040504020204" pitchFamily="49" charset="0"/>
              </a:rPr>
              <a:t>client</a:t>
            </a:r>
            <a:r>
              <a:rPr lang="en-US" sz="2000" dirty="0" smtClean="0">
                <a:latin typeface="Lucida Console" panose="020B0609040504020204" pitchFamily="49" charset="0"/>
              </a:rPr>
              <a:t> </a:t>
            </a:r>
            <a:r>
              <a:rPr lang="en-US" sz="2000" dirty="0" smtClean="0">
                <a:latin typeface="Lucida Console" panose="020B0609040504020204" pitchFamily="49" charset="0"/>
              </a:rPr>
              <a:t>= new </a:t>
            </a:r>
            <a:r>
              <a:rPr lang="en-US" sz="2000" dirty="0" err="1" smtClean="0">
                <a:latin typeface="Lucida Console" panose="020B0609040504020204" pitchFamily="49" charset="0"/>
              </a:rPr>
              <a:t>VisionServiceClient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features = new </a:t>
            </a:r>
            <a:r>
              <a:rPr lang="en-US" sz="2000" dirty="0" err="1">
                <a:latin typeface="Lucida Console" panose="020B0609040504020204" pitchFamily="49" charset="0"/>
              </a:rPr>
              <a:t>VisualFeature</a:t>
            </a:r>
            <a:r>
              <a:rPr lang="en-US" sz="2000" dirty="0">
                <a:latin typeface="Lucida Console" panose="020B0609040504020204" pitchFamily="49" charset="0"/>
              </a:rPr>
              <a:t>[] { </a:t>
            </a:r>
            <a:r>
              <a:rPr lang="en-US" sz="2000" dirty="0" err="1">
                <a:latin typeface="Lucida Console" panose="020B0609040504020204" pitchFamily="49" charset="0"/>
              </a:rPr>
              <a:t>VisualFeature.Description</a:t>
            </a:r>
            <a:r>
              <a:rPr lang="en-US" sz="2000" dirty="0">
                <a:latin typeface="Lucida Console" panose="020B0609040504020204" pitchFamily="49" charset="0"/>
              </a:rPr>
              <a:t> };</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await </a:t>
            </a:r>
            <a:r>
              <a:rPr lang="en-US" sz="2000" dirty="0" err="1" smtClean="0">
                <a:latin typeface="Lucida Console" panose="020B0609040504020204" pitchFamily="49" charset="0"/>
              </a:rPr>
              <a:t>client</a:t>
            </a:r>
            <a:r>
              <a:rPr lang="en-US" sz="2000" dirty="0" err="1" smtClean="0">
                <a:latin typeface="Lucida Console" panose="020B0609040504020204" pitchFamily="49" charset="0"/>
              </a:rPr>
              <a:t>.AnalyzeImageAsync</a:t>
            </a:r>
            <a:r>
              <a:rPr lang="en-US" sz="2000" dirty="0" smtClean="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https://intellipix.blob.core.windows.net/photos/Dubai.jpg</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features</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string caption = </a:t>
            </a:r>
            <a:r>
              <a:rPr lang="en-US" sz="2000" dirty="0" err="1">
                <a:latin typeface="Lucida Console" panose="020B0609040504020204" pitchFamily="49" charset="0"/>
              </a:rPr>
              <a:t>result.Description.Captions</a:t>
            </a:r>
            <a:r>
              <a:rPr lang="en-US" sz="2000" dirty="0">
                <a:latin typeface="Lucida Console" panose="020B0609040504020204" pitchFamily="49" charset="0"/>
              </a:rPr>
              <a:t>[0].Text);</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(string tag in </a:t>
            </a:r>
            <a:r>
              <a:rPr lang="en-US" sz="2000" dirty="0" err="1">
                <a:latin typeface="Lucida Console" panose="020B0609040504020204" pitchFamily="49" charset="0"/>
              </a:rPr>
              <a:t>result.Description.Tags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 tag holds descriptive tag for image (e.g., </a:t>
            </a:r>
            <a:r>
              <a:rPr lang="en-US" sz="2000" dirty="0" smtClean="0">
                <a:latin typeface="Lucida Console" panose="020B0609040504020204" pitchFamily="49" charset="0"/>
              </a:rPr>
              <a:t>"sand")</a:t>
            </a:r>
            <a:endParaRPr lang="en-US" sz="2000" dirty="0">
              <a:latin typeface="Lucida Console" panose="020B0609040504020204" pitchFamily="49" charset="0"/>
            </a:endParaRPr>
          </a:p>
          <a:p>
            <a:r>
              <a:rPr lang="en-US" sz="2000" dirty="0">
                <a:latin typeface="Lucida Console" panose="020B0609040504020204" pitchFamily="49" charset="0"/>
              </a:rPr>
              <a:t>}</a:t>
            </a:r>
          </a:p>
          <a:p>
            <a:pPr>
              <a:lnSpc>
                <a:spcPct val="90000"/>
              </a:lnSpc>
              <a:spcAft>
                <a:spcPts val="600"/>
              </a:spcAft>
            </a:pPr>
            <a:endParaRPr lang="en-US" sz="2000" dirty="0" err="1" smtClean="0">
              <a:gradFill>
                <a:gsLst>
                  <a:gs pos="2917">
                    <a:schemeClr val="tx1"/>
                  </a:gs>
                  <a:gs pos="30000">
                    <a:schemeClr val="tx1"/>
                  </a:gs>
                </a:gsLst>
                <a:lin ang="5400000" scaled="0"/>
              </a:gradFill>
              <a:latin typeface="Lucida Console" panose="020B0609040504020204" pitchFamily="49" charset="0"/>
            </a:endParaRPr>
          </a:p>
        </p:txBody>
      </p:sp>
    </p:spTree>
    <p:extLst>
      <p:ext uri="{BB962C8B-B14F-4D97-AF65-F5344CB8AC3E}">
        <p14:creationId xmlns:p14="http://schemas.microsoft.com/office/powerpoint/2010/main" val="2896001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(Node.js)</a:t>
            </a:r>
            <a:endParaRPr lang="en-US" dirty="0"/>
          </a:p>
        </p:txBody>
      </p:sp>
      <p:sp>
        <p:nvSpPr>
          <p:cNvPr id="4" name="TextBox 3"/>
          <p:cNvSpPr txBox="1"/>
          <p:nvPr/>
        </p:nvSpPr>
        <p:spPr>
          <a:xfrm>
            <a:off x="274639" y="1363662"/>
            <a:ext cx="11889564" cy="5004447"/>
          </a:xfrm>
          <a:prstGeom prst="rect">
            <a:avLst/>
          </a:prstGeom>
          <a:noFill/>
        </p:spPr>
        <p:txBody>
          <a:bodyPr wrap="square" lIns="182880" tIns="146304" rIns="182880" bIns="146304" rtlCol="0">
            <a:spAutoFit/>
          </a:bodyPr>
          <a:lstStyle/>
          <a:p>
            <a:r>
              <a:rPr lang="en-US" dirty="0" err="1">
                <a:latin typeface="Lucida Console" panose="020B0609040504020204" pitchFamily="49" charset="0"/>
              </a:rPr>
              <a:t>var</a:t>
            </a:r>
            <a:r>
              <a:rPr lang="en-US" dirty="0">
                <a:latin typeface="Lucida Console" panose="020B0609040504020204" pitchFamily="49" charset="0"/>
              </a:rPr>
              <a:t> options = {</a:t>
            </a:r>
          </a:p>
          <a:p>
            <a:r>
              <a:rPr lang="en-US" dirty="0">
                <a:latin typeface="Lucida Console" panose="020B0609040504020204" pitchFamily="49" charset="0"/>
              </a:rPr>
              <a:t>    url: "</a:t>
            </a:r>
            <a:r>
              <a:rPr lang="en-US" dirty="0" smtClean="0">
                <a:latin typeface="Lucida Console" panose="020B0609040504020204" pitchFamily="49" charset="0"/>
              </a:rPr>
              <a:t>https</a:t>
            </a:r>
            <a:r>
              <a:rPr lang="en-US" dirty="0">
                <a:latin typeface="Lucida Console" panose="020B0609040504020204" pitchFamily="49" charset="0"/>
              </a:rPr>
              <a:t>://westus.api.cognitive.microsoft.com/vision/v1.0/analyze",</a:t>
            </a:r>
          </a:p>
          <a:p>
            <a:r>
              <a:rPr lang="en-US" dirty="0">
                <a:latin typeface="Lucida Console" panose="020B0609040504020204" pitchFamily="49" charset="0"/>
              </a:rPr>
              <a:t>    </a:t>
            </a:r>
            <a:r>
              <a:rPr lang="en-US" dirty="0" err="1">
                <a:latin typeface="Lucida Console" panose="020B0609040504020204" pitchFamily="49" charset="0"/>
              </a:rPr>
              <a:t>qs</a:t>
            </a:r>
            <a:r>
              <a:rPr lang="en-US" dirty="0">
                <a:latin typeface="Lucida Console" panose="020B0609040504020204" pitchFamily="49" charset="0"/>
              </a:rPr>
              <a:t>: { </a:t>
            </a:r>
            <a:r>
              <a:rPr lang="en-US" dirty="0" err="1">
                <a:latin typeface="Lucida Console" panose="020B0609040504020204" pitchFamily="49" charset="0"/>
              </a:rPr>
              <a:t>visualFeatures</a:t>
            </a:r>
            <a:r>
              <a:rPr lang="en-US" dirty="0">
                <a:latin typeface="Lucida Console" panose="020B0609040504020204" pitchFamily="49" charset="0"/>
              </a:rPr>
              <a:t>: "Description" },</a:t>
            </a:r>
          </a:p>
          <a:p>
            <a:r>
              <a:rPr lang="en-US" dirty="0">
                <a:latin typeface="Lucida Console" panose="020B0609040504020204" pitchFamily="49" charset="0"/>
              </a:rPr>
              <a:t>    method: </a:t>
            </a:r>
            <a:r>
              <a:rPr lang="en-US" dirty="0" smtClean="0">
                <a:latin typeface="Lucida Console" panose="020B0609040504020204" pitchFamily="49" charset="0"/>
              </a:rPr>
              <a:t>"POST</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headers: {</a:t>
            </a:r>
          </a:p>
          <a:p>
            <a:r>
              <a:rPr lang="en-US" dirty="0">
                <a:latin typeface="Lucida Console" panose="020B0609040504020204" pitchFamily="49" charset="0"/>
              </a:rPr>
              <a:t>        </a:t>
            </a:r>
            <a:r>
              <a:rPr lang="en-US" dirty="0" smtClean="0">
                <a:latin typeface="Lucida Console" panose="020B0609040504020204" pitchFamily="49" charset="0"/>
              </a:rPr>
              <a:t>"Content-Type</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smtClean="0">
                <a:latin typeface="Lucida Console" panose="020B0609040504020204" pitchFamily="49" charset="0"/>
              </a:rPr>
              <a:t>application/</a:t>
            </a:r>
            <a:r>
              <a:rPr lang="en-US" dirty="0" err="1" smtClean="0">
                <a:latin typeface="Lucida Console" panose="020B0609040504020204" pitchFamily="49" charset="0"/>
              </a:rPr>
              <a:t>json</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a:t>
            </a:r>
            <a:r>
              <a:rPr lang="en-US" dirty="0" err="1" smtClean="0">
                <a:latin typeface="Lucida Console" panose="020B0609040504020204" pitchFamily="49" charset="0"/>
              </a:rPr>
              <a:t>Ocp</a:t>
            </a:r>
            <a:r>
              <a:rPr lang="en-US" dirty="0" smtClean="0">
                <a:latin typeface="Lucida Console" panose="020B0609040504020204" pitchFamily="49" charset="0"/>
              </a:rPr>
              <a:t>-</a:t>
            </a:r>
            <a:r>
              <a:rPr lang="en-US" dirty="0" err="1" smtClean="0">
                <a:latin typeface="Lucida Console" panose="020B0609040504020204" pitchFamily="49" charset="0"/>
              </a:rPr>
              <a:t>Apim</a:t>
            </a:r>
            <a:r>
              <a:rPr lang="en-US" dirty="0" smtClean="0">
                <a:latin typeface="Lucida Console" panose="020B0609040504020204" pitchFamily="49" charset="0"/>
              </a:rPr>
              <a:t>-Subscription-Key</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err="1" smtClean="0">
                <a:latin typeface="Lucida Console" panose="020B0609040504020204" pitchFamily="49" charset="0"/>
              </a:rPr>
              <a:t>subscription_key</a:t>
            </a:r>
            <a:r>
              <a:rPr lang="en-US" dirty="0">
                <a:latin typeface="Lucida Console" panose="020B0609040504020204" pitchFamily="49" charset="0"/>
              </a:rPr>
              <a:t>"</a:t>
            </a:r>
          </a:p>
          <a:p>
            <a:r>
              <a:rPr lang="en-US" dirty="0">
                <a:latin typeface="Lucida Console" panose="020B0609040504020204" pitchFamily="49" charset="0"/>
              </a:rPr>
              <a:t>    },</a:t>
            </a:r>
          </a:p>
          <a:p>
            <a:r>
              <a:rPr lang="en-US" dirty="0" smtClean="0">
                <a:latin typeface="Lucida Console" panose="020B0609040504020204" pitchFamily="49" charset="0"/>
              </a:rPr>
              <a:t>    body</a:t>
            </a:r>
            <a:r>
              <a:rPr lang="en-US" dirty="0">
                <a:latin typeface="Lucida Console" panose="020B0609040504020204" pitchFamily="49" charset="0"/>
              </a:rPr>
              <a:t>: </a:t>
            </a:r>
            <a:r>
              <a:rPr lang="en-US" dirty="0" smtClean="0">
                <a:latin typeface="Lucida Console" panose="020B0609040504020204" pitchFamily="49" charset="0"/>
              </a:rPr>
              <a:t>{ url</a:t>
            </a:r>
            <a:r>
              <a:rPr lang="en-US" dirty="0">
                <a:latin typeface="Lucida Console" panose="020B0609040504020204" pitchFamily="49" charset="0"/>
              </a:rPr>
              <a:t>: "https://intellipix.blob.core.windows.net/photos/Dubai.jpg" </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smtClean="0">
                <a:latin typeface="Lucida Console" panose="020B0609040504020204" pitchFamily="49" charset="0"/>
              </a:rPr>
              <a:t>    </a:t>
            </a:r>
            <a:r>
              <a:rPr lang="en-US" dirty="0" err="1" smtClean="0">
                <a:latin typeface="Lucida Console" panose="020B0609040504020204" pitchFamily="49" charset="0"/>
              </a:rPr>
              <a:t>json</a:t>
            </a:r>
            <a:r>
              <a:rPr lang="en-US" dirty="0" smtClean="0">
                <a:latin typeface="Lucida Console" panose="020B0609040504020204" pitchFamily="49" charset="0"/>
              </a:rPr>
              <a:t>: true</a:t>
            </a:r>
          </a:p>
          <a:p>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request(options, function(err, response, result) {</a:t>
            </a:r>
          </a:p>
          <a:p>
            <a:r>
              <a:rPr lang="en-US" dirty="0">
                <a:latin typeface="Lucida Console" panose="020B0609040504020204" pitchFamily="49" charset="0"/>
              </a:rPr>
              <a:t>    if(!err) {</a:t>
            </a:r>
          </a:p>
          <a:p>
            <a:r>
              <a:rPr lang="en-US" dirty="0">
                <a:latin typeface="Lucida Console" panose="020B0609040504020204" pitchFamily="49" charset="0"/>
              </a:rPr>
              <a:t>        </a:t>
            </a:r>
            <a:r>
              <a:rPr lang="en-US" dirty="0" err="1">
                <a:latin typeface="Lucida Console" panose="020B0609040504020204" pitchFamily="49" charset="0"/>
              </a:rPr>
              <a:t>var</a:t>
            </a:r>
            <a:r>
              <a:rPr lang="en-US" dirty="0">
                <a:latin typeface="Lucida Console" panose="020B0609040504020204" pitchFamily="49" charset="0"/>
              </a:rPr>
              <a:t> caption = </a:t>
            </a:r>
            <a:r>
              <a:rPr lang="en-US" dirty="0" err="1">
                <a:latin typeface="Lucida Console" panose="020B0609040504020204" pitchFamily="49" charset="0"/>
              </a:rPr>
              <a:t>result.description.captions</a:t>
            </a:r>
            <a:r>
              <a:rPr lang="en-US" dirty="0">
                <a:latin typeface="Lucida Console" panose="020B0609040504020204" pitchFamily="49" charset="0"/>
              </a:rPr>
              <a:t>[0].text;</a:t>
            </a:r>
          </a:p>
          <a:p>
            <a:r>
              <a:rPr lang="en-US" dirty="0">
                <a:latin typeface="Lucida Console" panose="020B0609040504020204" pitchFamily="49" charset="0"/>
              </a:rPr>
              <a:t>    }</a:t>
            </a:r>
          </a:p>
          <a:p>
            <a:r>
              <a:rPr lang="en-US" dirty="0" smtClean="0">
                <a:latin typeface="Lucida Console" panose="020B0609040504020204" pitchFamily="49" charset="0"/>
              </a:rPr>
              <a:t>});</a:t>
            </a:r>
            <a:endParaRPr lang="en-US" dirty="0">
              <a:latin typeface="Lucida Console" panose="020B0609040504020204" pitchFamily="49" charset="0"/>
            </a:endParaRPr>
          </a:p>
        </p:txBody>
      </p:sp>
    </p:spTree>
    <p:extLst>
      <p:ext uri="{BB962C8B-B14F-4D97-AF65-F5344CB8AC3E}">
        <p14:creationId xmlns:p14="http://schemas.microsoft.com/office/powerpoint/2010/main" val="38459623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an Image for Adult Content</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=Adult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41132230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"adult": {</a:t>
            </a:r>
          </a:p>
          <a:p>
            <a:r>
              <a:rPr lang="en-US" sz="2000" dirty="0">
                <a:latin typeface="Lucida Console" panose="020B0609040504020204" pitchFamily="49" charset="0"/>
              </a:rPr>
              <a:t>    "</a:t>
            </a:r>
            <a:r>
              <a:rPr lang="en-US" sz="2000" dirty="0" err="1">
                <a:latin typeface="Lucida Console" panose="020B0609040504020204" pitchFamily="49" charset="0"/>
              </a:rPr>
              <a:t>isAdultContent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isRacyContent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adultScore</a:t>
            </a:r>
            <a:r>
              <a:rPr lang="en-US" sz="2000" dirty="0">
                <a:latin typeface="Lucida Console" panose="020B0609040504020204" pitchFamily="49" charset="0"/>
              </a:rPr>
              <a:t>": 0.0092171626165509224,</a:t>
            </a:r>
          </a:p>
          <a:p>
            <a:r>
              <a:rPr lang="en-US" sz="2000" dirty="0">
                <a:latin typeface="Lucida Console" panose="020B0609040504020204" pitchFamily="49" charset="0"/>
              </a:rPr>
              <a:t>    "</a:t>
            </a:r>
            <a:r>
              <a:rPr lang="en-US" sz="2000" dirty="0" err="1">
                <a:latin typeface="Lucida Console" panose="020B0609040504020204" pitchFamily="49" charset="0"/>
              </a:rPr>
              <a:t>racyScore</a:t>
            </a:r>
            <a:r>
              <a:rPr lang="en-US" sz="2000" dirty="0">
                <a:latin typeface="Lucida Console" panose="020B0609040504020204" pitchFamily="49" charset="0"/>
              </a:rPr>
              <a:t>": 0.016372650861740112</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"2e4fbfee-c55d-4648-b914-764f38133934",</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310410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Computer Vision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21029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and identify faces in photos</a:t>
            </a:r>
          </a:p>
          <a:p>
            <a:r>
              <a:rPr lang="en-US" dirty="0" smtClean="0"/>
              <a:t>Identify age, gender, emotion, and more</a:t>
            </a:r>
            <a:endParaRPr lang="en-US" dirty="0"/>
          </a:p>
        </p:txBody>
      </p:sp>
      <p:sp>
        <p:nvSpPr>
          <p:cNvPr id="3" name="Title 2"/>
          <p:cNvSpPr>
            <a:spLocks noGrp="1"/>
          </p:cNvSpPr>
          <p:nvPr>
            <p:ph type="title"/>
          </p:nvPr>
        </p:nvSpPr>
        <p:spPr/>
        <p:txBody>
          <a:bodyPr/>
          <a:lstStyle/>
          <a:p>
            <a:r>
              <a:rPr lang="en-US" dirty="0" smtClean="0"/>
              <a:t>Face API</a:t>
            </a:r>
            <a:endParaRPr lang="en-US" dirty="0"/>
          </a:p>
        </p:txBody>
      </p:sp>
      <p:pic>
        <p:nvPicPr>
          <p:cNvPr id="5" name="Picture 4"/>
          <p:cNvPicPr>
            <a:picLocks noChangeAspect="1"/>
          </p:cNvPicPr>
          <p:nvPr/>
        </p:nvPicPr>
        <p:blipFill>
          <a:blip r:embed="rId2"/>
          <a:stretch>
            <a:fillRect/>
          </a:stretch>
        </p:blipFill>
        <p:spPr>
          <a:xfrm>
            <a:off x="1874837" y="2963862"/>
            <a:ext cx="8786813" cy="3509971"/>
          </a:xfrm>
          <a:prstGeom prst="rect">
            <a:avLst/>
          </a:prstGeom>
        </p:spPr>
      </p:pic>
    </p:spTree>
    <p:extLst>
      <p:ext uri="{BB962C8B-B14F-4D97-AF65-F5344CB8AC3E}">
        <p14:creationId xmlns:p14="http://schemas.microsoft.com/office/powerpoint/2010/main" val="6105437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Face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detect</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findsimilars</a:t>
            </a:r>
            <a:endParaRPr lang="en-US" sz="2000" dirty="0" smtClean="0">
              <a:solidFill>
                <a:schemeClr val="bg1"/>
              </a:solidFill>
              <a:latin typeface="+mj-lt"/>
            </a:endParaRP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group</a:t>
            </a: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identify</a:t>
            </a:r>
          </a:p>
        </p:txBody>
      </p:sp>
      <p:sp>
        <p:nvSpPr>
          <p:cNvPr id="8" name="Rectangle 7"/>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verify</a:t>
            </a:r>
          </a:p>
        </p:txBody>
      </p:sp>
      <p:sp>
        <p:nvSpPr>
          <p:cNvPr id="10" name="TextBox 9"/>
          <p:cNvSpPr txBox="1"/>
          <p:nvPr/>
        </p:nvSpPr>
        <p:spPr>
          <a:xfrm>
            <a:off x="3627437" y="1544804"/>
            <a:ext cx="820827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faces and emotions, identifies facial features, age, gender, and more</a:t>
            </a:r>
          </a:p>
        </p:txBody>
      </p:sp>
      <p:sp>
        <p:nvSpPr>
          <p:cNvPr id="11" name="TextBox 10"/>
          <p:cNvSpPr txBox="1"/>
          <p:nvPr/>
        </p:nvSpPr>
        <p:spPr>
          <a:xfrm>
            <a:off x="3627437" y="2542479"/>
            <a:ext cx="82082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finds similar-looking faces from a group of faces</a:t>
            </a:r>
          </a:p>
        </p:txBody>
      </p:sp>
      <p:sp>
        <p:nvSpPr>
          <p:cNvPr id="12" name="TextBox 11"/>
          <p:cNvSpPr txBox="1"/>
          <p:nvPr/>
        </p:nvSpPr>
        <p:spPr>
          <a:xfrm>
            <a:off x="3627437" y="3355397"/>
            <a:ext cx="45101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Groups faces based on similarity</a:t>
            </a:r>
          </a:p>
        </p:txBody>
      </p:sp>
      <p:sp>
        <p:nvSpPr>
          <p:cNvPr id="13" name="TextBox 12"/>
          <p:cNvSpPr txBox="1"/>
          <p:nvPr/>
        </p:nvSpPr>
        <p:spPr>
          <a:xfrm>
            <a:off x="3627437" y="4182004"/>
            <a:ext cx="74821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identifies the owner from a group of faces</a:t>
            </a:r>
          </a:p>
        </p:txBody>
      </p:sp>
      <p:sp>
        <p:nvSpPr>
          <p:cNvPr id="14" name="TextBox 13"/>
          <p:cNvSpPr txBox="1"/>
          <p:nvPr/>
        </p:nvSpPr>
        <p:spPr>
          <a:xfrm>
            <a:off x="3627437" y="5002122"/>
            <a:ext cx="62881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Compares two faces and scores their similarity</a:t>
            </a:r>
          </a:p>
        </p:txBody>
      </p:sp>
      <p:sp>
        <p:nvSpPr>
          <p:cNvPr id="15" name="TextBox 14"/>
          <p:cNvSpPr txBox="1"/>
          <p:nvPr/>
        </p:nvSpPr>
        <p:spPr>
          <a:xfrm>
            <a:off x="579437" y="5831266"/>
            <a:ext cx="86908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Also contains methods for creating face lists and person groups</a:t>
            </a:r>
          </a:p>
        </p:txBody>
      </p:sp>
    </p:spTree>
    <p:extLst>
      <p:ext uri="{BB962C8B-B14F-4D97-AF65-F5344CB8AC3E}">
        <p14:creationId xmlns:p14="http://schemas.microsoft.com/office/powerpoint/2010/main" val="34287314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Identifying Age and Gender</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/face/v1.0/</a:t>
            </a:r>
            <a:r>
              <a:rPr lang="en-US" sz="2000" dirty="0" err="1" smtClean="0">
                <a:latin typeface="Lucida Console" panose="020B0609040504020204" pitchFamily="49" charset="0"/>
              </a:rPr>
              <a:t>detect&amp;returnFaceAttributes</a:t>
            </a:r>
            <a:r>
              <a:rPr lang="en-US" sz="2000" dirty="0" smtClean="0">
                <a:latin typeface="Lucida Console" panose="020B0609040504020204" pitchFamily="49" charset="0"/>
              </a:rPr>
              <a:t>=</a:t>
            </a:r>
            <a:r>
              <a:rPr lang="en-US" sz="2000" dirty="0" err="1" smtClean="0">
                <a:latin typeface="Lucida Console" panose="020B0609040504020204" pitchFamily="49" charset="0"/>
              </a:rPr>
              <a:t>age,gender</a:t>
            </a:r>
            <a:r>
              <a:rPr lang="en-US" sz="2000" dirty="0" smtClean="0">
                <a:latin typeface="Lucida Console" panose="020B0609040504020204" pitchFamily="49" charset="0"/>
              </a:rPr>
              <a: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smtClean="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":"https://intellipix.blob.core.windows.net/photos/P1010909.JPG</a:t>
            </a:r>
            <a:r>
              <a:rPr lang="en-US" sz="2000" dirty="0" smtClean="0">
                <a:latin typeface="Lucida Console" panose="020B0609040504020204" pitchFamily="49" charset="0"/>
              </a:rPr>
              <a:t>"}</a:t>
            </a:r>
            <a:endParaRPr lang="en-US" sz="2000" dirty="0">
              <a:latin typeface="Lucida Console" panose="020B06090405040202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408" y="3656600"/>
            <a:ext cx="3645629" cy="2734222"/>
          </a:xfrm>
          <a:prstGeom prst="rect">
            <a:avLst/>
          </a:prstGeom>
        </p:spPr>
      </p:pic>
    </p:spTree>
    <p:extLst>
      <p:ext uri="{BB962C8B-B14F-4D97-AF65-F5344CB8AC3E}">
        <p14:creationId xmlns:p14="http://schemas.microsoft.com/office/powerpoint/2010/main" val="17361596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287, "left": 708, "width": 206, "height": </a:t>
            </a:r>
            <a:r>
              <a:rPr lang="en-US" sz="2000" dirty="0" smtClean="0">
                <a:latin typeface="Lucida Console" panose="020B0609040504020204" pitchFamily="49" charset="0"/>
              </a:rPr>
              <a:t>206</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gender": "female", "age": </a:t>
            </a:r>
            <a:r>
              <a:rPr lang="en-US" sz="2000" dirty="0" smtClean="0">
                <a:latin typeface="Lucida Console" panose="020B0609040504020204" pitchFamily="49" charset="0"/>
              </a:rPr>
              <a:t>39.9 }</a:t>
            </a:r>
            <a:endParaRPr lang="en-US" sz="2000" dirty="0">
              <a:latin typeface="Lucida Console" panose="020B0609040504020204" pitchFamily="49" charset="0"/>
            </a:endParaRP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296, "left": 557, "width": 183, "height": </a:t>
            </a:r>
            <a:r>
              <a:rPr lang="en-US" sz="2000" dirty="0" smtClean="0">
                <a:latin typeface="Lucida Console" panose="020B0609040504020204" pitchFamily="49" charset="0"/>
              </a:rPr>
              <a:t>183</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 "gender": "male", "age": 6.3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42940774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Intelligence APIs for building intelligent apps</a:t>
            </a:r>
            <a:endParaRPr lang="en-US" dirty="0"/>
          </a:p>
        </p:txBody>
      </p:sp>
      <p:sp>
        <p:nvSpPr>
          <p:cNvPr id="3" name="Title 2"/>
          <p:cNvSpPr>
            <a:spLocks noGrp="1"/>
          </p:cNvSpPr>
          <p:nvPr>
            <p:ph type="title"/>
          </p:nvPr>
        </p:nvSpPr>
        <p:spPr/>
        <p:txBody>
          <a:bodyPr/>
          <a:lstStyle/>
          <a:p>
            <a:r>
              <a:rPr lang="en-US" dirty="0" smtClean="0"/>
              <a:t>Microsoft Cognitive Services</a:t>
            </a:r>
            <a:endParaRPr lang="en-US" dirty="0"/>
          </a:p>
        </p:txBody>
      </p:sp>
      <p:pic>
        <p:nvPicPr>
          <p:cNvPr id="4" name="Picture 3"/>
          <p:cNvPicPr>
            <a:picLocks noChangeAspect="1"/>
          </p:cNvPicPr>
          <p:nvPr/>
        </p:nvPicPr>
        <p:blipFill>
          <a:blip r:embed="rId2"/>
          <a:stretch>
            <a:fillRect/>
          </a:stretch>
        </p:blipFill>
        <p:spPr>
          <a:xfrm>
            <a:off x="381000" y="2521454"/>
            <a:ext cx="11430000" cy="3933825"/>
          </a:xfrm>
          <a:prstGeom prst="rect">
            <a:avLst/>
          </a:prstGeom>
        </p:spPr>
      </p:pic>
    </p:spTree>
    <p:extLst>
      <p:ext uri="{BB962C8B-B14F-4D97-AF65-F5344CB8AC3E}">
        <p14:creationId xmlns:p14="http://schemas.microsoft.com/office/powerpoint/2010/main" val="3762713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Face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282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Language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Spell Check</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Language</a:t>
            </a:r>
          </a:p>
          <a:p>
            <a:pPr algn="ctr"/>
            <a:r>
              <a:rPr lang="en-US" sz="2000" dirty="0">
                <a:solidFill>
                  <a:schemeClr val="bg1"/>
                </a:solidFill>
                <a:latin typeface="+mj-lt"/>
              </a:rPr>
              <a:t>Understanding</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Linguistic</a:t>
            </a:r>
          </a:p>
          <a:p>
            <a:pPr algn="ctr"/>
            <a:r>
              <a:rPr lang="en-US" sz="2000" dirty="0" smtClean="0">
                <a:solidFill>
                  <a:schemeClr val="bg1"/>
                </a:solidFill>
                <a:latin typeface="+mj-lt"/>
              </a:rPr>
              <a:t>Analysis</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Text</a:t>
            </a:r>
          </a:p>
          <a:p>
            <a:pPr algn="ctr"/>
            <a:r>
              <a:rPr lang="en-US" sz="2000" dirty="0" smtClean="0">
                <a:solidFill>
                  <a:schemeClr val="bg1"/>
                </a:solidFill>
                <a:latin typeface="+mj-lt"/>
              </a:rPr>
              <a:t>Analytics</a:t>
            </a:r>
          </a:p>
        </p:txBody>
      </p:sp>
      <p:sp>
        <p:nvSpPr>
          <p:cNvPr id="8" name="Rectangle 7"/>
          <p:cNvSpPr/>
          <p:nvPr/>
        </p:nvSpPr>
        <p:spPr>
          <a:xfrm>
            <a:off x="96472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Translator</a:t>
            </a:r>
          </a:p>
        </p:txBody>
      </p:sp>
      <p:sp>
        <p:nvSpPr>
          <p:cNvPr id="9" name="TextBox 8"/>
          <p:cNvSpPr txBox="1"/>
          <p:nvPr/>
        </p:nvSpPr>
        <p:spPr>
          <a:xfrm>
            <a:off x="614925" y="3725862"/>
            <a:ext cx="208696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misspelled words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Proof documents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case errors</a:t>
            </a:r>
          </a:p>
        </p:txBody>
      </p:sp>
      <p:sp>
        <p:nvSpPr>
          <p:cNvPr id="10" name="TextBox 9"/>
          <p:cNvSpPr txBox="1"/>
          <p:nvPr/>
        </p:nvSpPr>
        <p:spPr>
          <a:xfrm>
            <a:off x="2824723" y="3725862"/>
            <a:ext cx="2209799"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Teach apps to understand commands from users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Build bots that converse naturally with users</a:t>
            </a:r>
          </a:p>
        </p:txBody>
      </p:sp>
      <p:sp>
        <p:nvSpPr>
          <p:cNvPr id="11" name="TextBox 10"/>
          <p:cNvSpPr txBox="1"/>
          <p:nvPr/>
        </p:nvSpPr>
        <p:spPr>
          <a:xfrm>
            <a:off x="5034522" y="3725862"/>
            <a:ext cx="2209801" cy="23114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meaning from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actions and objects of those actions</a:t>
            </a:r>
          </a:p>
        </p:txBody>
      </p:sp>
      <p:sp>
        <p:nvSpPr>
          <p:cNvPr id="12" name="TextBox 11"/>
          <p:cNvSpPr txBox="1"/>
          <p:nvPr/>
        </p:nvSpPr>
        <p:spPr>
          <a:xfrm>
            <a:off x="7244324" y="3725862"/>
            <a:ext cx="208696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topics in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key phrases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sentiment</a:t>
            </a:r>
          </a:p>
        </p:txBody>
      </p:sp>
      <p:sp>
        <p:nvSpPr>
          <p:cNvPr id="13" name="TextBox 12"/>
          <p:cNvSpPr txBox="1"/>
          <p:nvPr/>
        </p:nvSpPr>
        <p:spPr>
          <a:xfrm>
            <a:off x="9454123" y="3725862"/>
            <a:ext cx="2174313"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Translate speech to text in other languages in real time</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Perform TTS on translated text</a:t>
            </a:r>
          </a:p>
        </p:txBody>
      </p:sp>
    </p:spTree>
    <p:extLst>
      <p:ext uri="{BB962C8B-B14F-4D97-AF65-F5344CB8AC3E}">
        <p14:creationId xmlns:p14="http://schemas.microsoft.com/office/powerpoint/2010/main" val="39916483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topics, language, and extract key phrases</a:t>
            </a:r>
          </a:p>
          <a:p>
            <a:r>
              <a:rPr lang="en-US" dirty="0" smtClean="0"/>
              <a:t>Analyze sentiment expressed in text</a:t>
            </a:r>
            <a:endParaRPr lang="en-US" dirty="0"/>
          </a:p>
        </p:txBody>
      </p:sp>
      <p:sp>
        <p:nvSpPr>
          <p:cNvPr id="3" name="Title 2"/>
          <p:cNvSpPr>
            <a:spLocks noGrp="1"/>
          </p:cNvSpPr>
          <p:nvPr>
            <p:ph type="title"/>
          </p:nvPr>
        </p:nvSpPr>
        <p:spPr/>
        <p:txBody>
          <a:bodyPr/>
          <a:lstStyle/>
          <a:p>
            <a:r>
              <a:rPr lang="en-US" dirty="0" smtClean="0"/>
              <a:t>Text Analytics API</a:t>
            </a:r>
            <a:endParaRPr lang="en-US" dirty="0"/>
          </a:p>
        </p:txBody>
      </p:sp>
      <p:pic>
        <p:nvPicPr>
          <p:cNvPr id="5" name="Picture 4"/>
          <p:cNvPicPr>
            <a:picLocks noChangeAspect="1"/>
          </p:cNvPicPr>
          <p:nvPr/>
        </p:nvPicPr>
        <p:blipFill>
          <a:blip r:embed="rId2"/>
          <a:stretch>
            <a:fillRect/>
          </a:stretch>
        </p:blipFill>
        <p:spPr>
          <a:xfrm>
            <a:off x="1760538" y="3192462"/>
            <a:ext cx="8915399" cy="3048000"/>
          </a:xfrm>
          <a:prstGeom prst="rect">
            <a:avLst/>
          </a:prstGeom>
        </p:spPr>
      </p:pic>
    </p:spTree>
    <p:extLst>
      <p:ext uri="{BB962C8B-B14F-4D97-AF65-F5344CB8AC3E}">
        <p14:creationId xmlns:p14="http://schemas.microsoft.com/office/powerpoint/2010/main" val="2317509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 Analytics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languages</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topics</a:t>
            </a: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keyPhrases</a:t>
            </a:r>
            <a:endParaRPr lang="en-US" sz="2000" dirty="0" smtClean="0">
              <a:solidFill>
                <a:schemeClr val="bg1"/>
              </a:solidFill>
              <a:latin typeface="+mj-lt"/>
            </a:endParaRP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sentiment</a:t>
            </a:r>
          </a:p>
        </p:txBody>
      </p:sp>
      <p:sp>
        <p:nvSpPr>
          <p:cNvPr id="9" name="TextBox 8"/>
          <p:cNvSpPr txBox="1"/>
          <p:nvPr/>
        </p:nvSpPr>
        <p:spPr>
          <a:xfrm>
            <a:off x="3627437" y="1714998"/>
            <a:ext cx="8054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Identify language from more than 120 supported languages</a:t>
            </a:r>
          </a:p>
        </p:txBody>
      </p:sp>
      <p:sp>
        <p:nvSpPr>
          <p:cNvPr id="10" name="TextBox 9"/>
          <p:cNvSpPr txBox="1"/>
          <p:nvPr/>
        </p:nvSpPr>
        <p:spPr>
          <a:xfrm>
            <a:off x="3627437" y="3358560"/>
            <a:ext cx="72171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key phrases detected in input text</a:t>
            </a:r>
          </a:p>
        </p:txBody>
      </p:sp>
      <p:sp>
        <p:nvSpPr>
          <p:cNvPr id="11" name="TextBox 10"/>
          <p:cNvSpPr txBox="1"/>
          <p:nvPr/>
        </p:nvSpPr>
        <p:spPr>
          <a:xfrm>
            <a:off x="3627437" y="4174641"/>
            <a:ext cx="57011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Scores input text for sentiment (0.0 to 1.0)</a:t>
            </a:r>
          </a:p>
        </p:txBody>
      </p:sp>
      <p:sp>
        <p:nvSpPr>
          <p:cNvPr id="12" name="TextBox 11"/>
          <p:cNvSpPr txBox="1"/>
          <p:nvPr/>
        </p:nvSpPr>
        <p:spPr>
          <a:xfrm>
            <a:off x="3627437" y="2531079"/>
            <a:ext cx="63306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topics detected in input text</a:t>
            </a:r>
          </a:p>
        </p:txBody>
      </p:sp>
    </p:spTree>
    <p:extLst>
      <p:ext uri="{BB962C8B-B14F-4D97-AF65-F5344CB8AC3E}">
        <p14:creationId xmlns:p14="http://schemas.microsoft.com/office/powerpoint/2010/main" val="133658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Text for Sentiment</a:t>
            </a:r>
            <a:endParaRPr lang="en-US" dirty="0"/>
          </a:p>
        </p:txBody>
      </p:sp>
      <p:sp>
        <p:nvSpPr>
          <p:cNvPr id="4" name="TextBox 3"/>
          <p:cNvSpPr txBox="1"/>
          <p:nvPr/>
        </p:nvSpPr>
        <p:spPr>
          <a:xfrm>
            <a:off x="274639" y="1363662"/>
            <a:ext cx="12161836" cy="429656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/text/analytics/v2.0/sentiment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"id": "1000",</a:t>
            </a:r>
          </a:p>
          <a:p>
            <a:r>
              <a:rPr lang="en-US" sz="2000" dirty="0">
                <a:latin typeface="Lucida Console" panose="020B0609040504020204" pitchFamily="49" charset="0"/>
              </a:rPr>
              <a:t>      "text": "I am mostly happy today, but coding sometimes makes me angry"</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2609157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306545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"score": 0.796945058645282,</a:t>
            </a:r>
          </a:p>
          <a:p>
            <a:r>
              <a:rPr lang="en-US" sz="2000" dirty="0">
                <a:latin typeface="Lucida Console" panose="020B0609040504020204" pitchFamily="49" charset="0"/>
              </a:rPr>
              <a:t>      "id": "1000"</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"errors":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8764486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Text Analytics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51864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467599" cy="4985980"/>
          </a:xfrm>
        </p:spPr>
        <p:txBody>
          <a:bodyPr/>
          <a:lstStyle/>
          <a:p>
            <a:r>
              <a:rPr lang="en-US" dirty="0" smtClean="0"/>
              <a:t>Uses </a:t>
            </a:r>
            <a:r>
              <a:rPr lang="en-US" dirty="0" err="1" smtClean="0"/>
              <a:t>WebSockets</a:t>
            </a:r>
            <a:r>
              <a:rPr lang="en-US" dirty="0" smtClean="0"/>
              <a:t> to translate speech in real time</a:t>
            </a:r>
          </a:p>
          <a:p>
            <a:r>
              <a:rPr lang="en-US" dirty="0" smtClean="0"/>
              <a:t>Uses deep neural networks to translate, remove disfluencies, and identify profanity</a:t>
            </a:r>
          </a:p>
          <a:p>
            <a:r>
              <a:rPr lang="en-US" dirty="0" smtClean="0"/>
              <a:t>Uses silence detection to frame "utterances"</a:t>
            </a:r>
          </a:p>
          <a:p>
            <a:r>
              <a:rPr lang="en-US" dirty="0" smtClean="0"/>
              <a:t>Supports WAV and MP3</a:t>
            </a:r>
          </a:p>
        </p:txBody>
      </p:sp>
      <p:sp>
        <p:nvSpPr>
          <p:cNvPr id="3" name="Title 2"/>
          <p:cNvSpPr>
            <a:spLocks noGrp="1"/>
          </p:cNvSpPr>
          <p:nvPr>
            <p:ph type="title"/>
          </p:nvPr>
        </p:nvSpPr>
        <p:spPr/>
        <p:txBody>
          <a:bodyPr/>
          <a:lstStyle/>
          <a:p>
            <a:r>
              <a:rPr lang="en-US" dirty="0" smtClean="0"/>
              <a:t>Translator API</a:t>
            </a:r>
            <a:endParaRPr lang="en-US" dirty="0"/>
          </a:p>
        </p:txBody>
      </p:sp>
      <p:pic>
        <p:nvPicPr>
          <p:cNvPr id="4" name="Picture 3"/>
          <p:cNvPicPr>
            <a:picLocks noChangeAspect="1"/>
          </p:cNvPicPr>
          <p:nvPr/>
        </p:nvPicPr>
        <p:blipFill>
          <a:blip r:embed="rId3"/>
          <a:stretch>
            <a:fillRect/>
          </a:stretch>
        </p:blipFill>
        <p:spPr>
          <a:xfrm>
            <a:off x="8047037" y="1221047"/>
            <a:ext cx="3727768" cy="5275262"/>
          </a:xfrm>
          <a:prstGeom prst="rect">
            <a:avLst/>
          </a:prstGeom>
        </p:spPr>
      </p:pic>
    </p:spTree>
    <p:extLst>
      <p:ext uri="{BB962C8B-B14F-4D97-AF65-F5344CB8AC3E}">
        <p14:creationId xmlns:p14="http://schemas.microsoft.com/office/powerpoint/2010/main" val="11071993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Languages</a:t>
            </a:r>
            <a:endParaRPr lang="en-US" dirty="0"/>
          </a:p>
        </p:txBody>
      </p:sp>
      <p:sp>
        <p:nvSpPr>
          <p:cNvPr id="4" name="TextBox 3"/>
          <p:cNvSpPr txBox="1"/>
          <p:nvPr/>
        </p:nvSpPr>
        <p:spPr>
          <a:xfrm>
            <a:off x="274639" y="1363662"/>
            <a:ext cx="11963398" cy="4727448"/>
          </a:xfrm>
          <a:prstGeom prst="rect">
            <a:avLst/>
          </a:prstGeom>
          <a:noFill/>
        </p:spPr>
        <p:txBody>
          <a:bodyPr wrap="square" lIns="182880" tIns="146304" rIns="182880" bIns="146304" rtlCol="0">
            <a:spAutoFit/>
          </a:bodyPr>
          <a:lstStyle/>
          <a:p>
            <a:r>
              <a:rPr lang="en-US" sz="1600" dirty="0" smtClean="0">
                <a:latin typeface="Lucida Console" panose="020B0609040504020204" pitchFamily="49" charset="0"/>
              </a:rPr>
              <a:t>using (</a:t>
            </a:r>
            <a:r>
              <a:rPr lang="en-US" sz="1600" dirty="0" err="1" smtClean="0">
                <a:latin typeface="Lucida Console" panose="020B0609040504020204" pitchFamily="49" charset="0"/>
              </a:rPr>
              <a:t>var</a:t>
            </a:r>
            <a:r>
              <a:rPr lang="en-US" sz="1600" dirty="0" smtClean="0">
                <a:latin typeface="Lucida Console" panose="020B0609040504020204" pitchFamily="49" charset="0"/>
              </a:rPr>
              <a:t> client = new </a:t>
            </a:r>
            <a:r>
              <a:rPr lang="en-US" sz="1600" dirty="0" err="1" smtClean="0">
                <a:latin typeface="Lucida Console" panose="020B0609040504020204" pitchFamily="49" charset="0"/>
              </a:rPr>
              <a:t>HttpClient</a:t>
            </a:r>
            <a:r>
              <a:rPr lang="en-US" sz="1600" dirty="0" smtClean="0">
                <a:latin typeface="Lucida Console" panose="020B0609040504020204" pitchFamily="49" charset="0"/>
              </a:rPr>
              <a:t>())</a:t>
            </a:r>
          </a:p>
          <a:p>
            <a:r>
              <a:rPr lang="en-US" sz="1600" dirty="0">
                <a:latin typeface="Lucida Console" panose="020B0609040504020204" pitchFamily="49" charset="0"/>
              </a:rPr>
              <a:t>{</a:t>
            </a:r>
            <a:endParaRPr lang="en-US" sz="1600" dirty="0" smtClean="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a:t>
            </a:r>
          </a:p>
          <a:p>
            <a:r>
              <a:rPr lang="en-US" sz="1600" dirty="0">
                <a:latin typeface="Lucida Console" panose="020B0609040504020204" pitchFamily="49" charset="0"/>
              </a:rPr>
              <a:t> </a:t>
            </a:r>
            <a:r>
              <a:rPr lang="en-US" sz="1600" dirty="0" smtClean="0">
                <a:latin typeface="Lucida Console" panose="020B0609040504020204" pitchFamily="49" charset="0"/>
              </a:rPr>
              <a:t>       "https</a:t>
            </a:r>
            <a:r>
              <a:rPr lang="en-US" sz="1600" dirty="0">
                <a:latin typeface="Lucida Console" panose="020B0609040504020204" pitchFamily="49" charset="0"/>
              </a:rPr>
              <a:t>://</a:t>
            </a:r>
            <a:r>
              <a:rPr lang="en-US" sz="1600" dirty="0" smtClean="0">
                <a:latin typeface="Lucida Console" panose="020B0609040504020204" pitchFamily="49" charset="0"/>
              </a:rPr>
              <a:t>dev.microsofttranslator.com/</a:t>
            </a:r>
            <a:r>
              <a:rPr lang="en-US" sz="1600" dirty="0" err="1" smtClean="0">
                <a:latin typeface="Lucida Console" panose="020B0609040504020204" pitchFamily="49" charset="0"/>
              </a:rPr>
              <a:t>languages?api-version</a:t>
            </a:r>
            <a:r>
              <a:rPr lang="en-US" sz="1600" dirty="0" smtClean="0">
                <a:latin typeface="Lucida Console" panose="020B0609040504020204" pitchFamily="49" charset="0"/>
              </a:rPr>
              <a:t>=1.0&amp;scope=</a:t>
            </a:r>
            <a:r>
              <a:rPr lang="en-US" sz="1600" dirty="0" err="1" smtClean="0">
                <a:latin typeface="Lucida Console" panose="020B0609040504020204" pitchFamily="49" charset="0"/>
              </a:rPr>
              <a:t>text,speech</a:t>
            </a:r>
            <a:r>
              <a:rPr lang="en-US" sz="1600" dirty="0" smtClean="0">
                <a:latin typeface="Lucida Console" panose="020B0609040504020204" pitchFamily="49" charset="0"/>
              </a:rPr>
              <a:t>";</a:t>
            </a: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response = await </a:t>
            </a:r>
            <a:r>
              <a:rPr lang="en-US" sz="1600" dirty="0" err="1" smtClean="0">
                <a:latin typeface="Lucida Console" panose="020B0609040504020204" pitchFamily="49" charset="0"/>
              </a:rPr>
              <a:t>client.GetAsync</a:t>
            </a:r>
            <a:r>
              <a:rPr lang="en-US" sz="1600" dirty="0" smtClean="0">
                <a:latin typeface="Lucida Console" panose="020B0609040504020204" pitchFamily="49" charset="0"/>
              </a:rPr>
              <a:t>(</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json</a:t>
            </a:r>
            <a:r>
              <a:rPr lang="en-US" sz="1600" dirty="0" smtClean="0">
                <a:latin typeface="Lucida Console" panose="020B0609040504020204" pitchFamily="49" charset="0"/>
              </a:rPr>
              <a:t> </a:t>
            </a:r>
            <a:r>
              <a:rPr lang="en-US" sz="1600" dirty="0">
                <a:latin typeface="Lucida Console" panose="020B0609040504020204" pitchFamily="49" charset="0"/>
              </a:rPr>
              <a:t>= await </a:t>
            </a:r>
            <a:r>
              <a:rPr lang="en-US" sz="1600" dirty="0" err="1">
                <a:latin typeface="Lucida Console" panose="020B0609040504020204" pitchFamily="49" charset="0"/>
              </a:rPr>
              <a:t>response.Content.ReadAsStringAsync</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dynamic result </a:t>
            </a:r>
            <a:r>
              <a:rPr lang="en-US" sz="1600" dirty="0">
                <a:latin typeface="Lucida Console" panose="020B0609040504020204" pitchFamily="49" charset="0"/>
              </a:rPr>
              <a:t>= </a:t>
            </a:r>
            <a:r>
              <a:rPr lang="en-US" sz="1600" dirty="0" err="1" smtClean="0">
                <a:latin typeface="Lucida Console" panose="020B0609040504020204" pitchFamily="49" charset="0"/>
              </a:rPr>
              <a:t>JObject.Parse</a:t>
            </a:r>
            <a:r>
              <a:rPr lang="en-US" sz="1600" dirty="0" smtClean="0">
                <a:latin typeface="Lucida Console" panose="020B0609040504020204" pitchFamily="49" charset="0"/>
              </a:rPr>
              <a:t>(</a:t>
            </a:r>
            <a:r>
              <a:rPr lang="en-US" sz="1600" dirty="0" err="1" smtClean="0">
                <a:latin typeface="Lucida Console" panose="020B0609040504020204" pitchFamily="49" charset="0"/>
              </a:rPr>
              <a:t>json</a:t>
            </a:r>
            <a:r>
              <a:rPr lang="en-US" sz="1600" dirty="0" smtClean="0">
                <a:latin typeface="Lucida Console" panose="020B0609040504020204" pitchFamily="49" charset="0"/>
              </a:rPr>
              <a:t>); // JSON.NET</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result.speech</a:t>
            </a:r>
            <a:r>
              <a:rPr lang="en-US" sz="1600" dirty="0" smtClean="0">
                <a:latin typeface="Lucida Console" panose="020B0609040504020204" pitchFamily="49" charset="0"/>
              </a:rPr>
              <a:t>) // Enumerate input languages</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a:latin typeface="Lucida Console" panose="020B0609040504020204" pitchFamily="49" charset="0"/>
              </a:rPr>
              <a:t>{</a:t>
            </a:r>
          </a:p>
          <a:p>
            <a:r>
              <a:rPr lang="en-US" sz="1600" dirty="0" smtClean="0">
                <a:latin typeface="Lucida Console" panose="020B0609040504020204" pitchFamily="49" charset="0"/>
              </a:rPr>
              <a:t>        // </a:t>
            </a:r>
            <a:r>
              <a:rPr lang="en-US" sz="1600" dirty="0" err="1" smtClean="0">
                <a:latin typeface="Lucida Console" panose="020B0609040504020204" pitchFamily="49" charset="0"/>
              </a:rPr>
              <a:t>s.Name</a:t>
            </a:r>
            <a:r>
              <a:rPr lang="en-US" sz="1600" dirty="0" smtClean="0">
                <a:latin typeface="Lucida Console" panose="020B0609040504020204" pitchFamily="49" charset="0"/>
              </a:rPr>
              <a:t> holds identifier ("</a:t>
            </a:r>
            <a:r>
              <a:rPr lang="en-US" sz="1600" dirty="0" err="1" smtClean="0">
                <a:latin typeface="Lucida Console" panose="020B0609040504020204" pitchFamily="49" charset="0"/>
              </a:rPr>
              <a:t>en</a:t>
            </a:r>
            <a:r>
              <a:rPr lang="en-US" sz="1600" dirty="0" smtClean="0">
                <a:latin typeface="Lucida Console" panose="020B0609040504020204" pitchFamily="49" charset="0"/>
              </a:rPr>
              <a:t>-US") and s.Value.name holds name ("English")</a:t>
            </a:r>
            <a:endParaRPr lang="en-US" sz="1600" dirty="0">
              <a:latin typeface="Lucida Console" panose="020B0609040504020204" pitchFamily="49" charset="0"/>
            </a:endParaRPr>
          </a:p>
          <a:p>
            <a:r>
              <a:rPr lang="en-US" sz="1600" dirty="0" smtClean="0">
                <a:latin typeface="Lucida Console" panose="020B0609040504020204" pitchFamily="49" charset="0"/>
              </a:rPr>
              <a:t>    }</a:t>
            </a: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result.text</a:t>
            </a:r>
            <a:r>
              <a:rPr lang="en-US" sz="1600" dirty="0" smtClean="0">
                <a:latin typeface="Lucida Console" panose="020B0609040504020204" pitchFamily="49" charset="0"/>
              </a:rPr>
              <a:t>) // Enumerate output languages</a:t>
            </a:r>
            <a:endParaRPr lang="en-US" sz="1600" dirty="0">
              <a:latin typeface="Lucida Console" panose="020B0609040504020204" pitchFamily="49" charset="0"/>
            </a:endParaRPr>
          </a:p>
          <a:p>
            <a:r>
              <a:rPr lang="en-US" sz="1600" dirty="0">
                <a:latin typeface="Lucida Console" panose="020B0609040504020204" pitchFamily="49" charset="0"/>
              </a:rPr>
              <a:t>    </a:t>
            </a:r>
            <a:r>
              <a:rPr lang="en-US" sz="1600" dirty="0" smtClean="0">
                <a:latin typeface="Lucida Console" panose="020B0609040504020204" pitchFamily="49" charset="0"/>
              </a:rPr>
              <a:t>{</a:t>
            </a:r>
          </a:p>
          <a:p>
            <a:r>
              <a:rPr lang="en-US" sz="1600" dirty="0" smtClean="0">
                <a:latin typeface="Lucida Console" panose="020B0609040504020204" pitchFamily="49" charset="0"/>
              </a:rPr>
              <a:t>        // </a:t>
            </a:r>
            <a:r>
              <a:rPr lang="en-US" sz="1600" dirty="0" err="1">
                <a:latin typeface="Lucida Console" panose="020B0609040504020204" pitchFamily="49" charset="0"/>
              </a:rPr>
              <a:t>s.Name</a:t>
            </a:r>
            <a:r>
              <a:rPr lang="en-US" sz="1600" dirty="0">
                <a:latin typeface="Lucida Console" panose="020B0609040504020204" pitchFamily="49" charset="0"/>
              </a:rPr>
              <a:t> holds identifier </a:t>
            </a:r>
            <a:r>
              <a:rPr lang="en-US" sz="1600" dirty="0" smtClean="0">
                <a:latin typeface="Lucida Console" panose="020B0609040504020204" pitchFamily="49" charset="0"/>
              </a:rPr>
              <a:t>("</a:t>
            </a:r>
            <a:r>
              <a:rPr lang="en-US" sz="1600" dirty="0" err="1" smtClean="0">
                <a:latin typeface="Lucida Console" panose="020B0609040504020204" pitchFamily="49" charset="0"/>
              </a:rPr>
              <a:t>fr</a:t>
            </a:r>
            <a:r>
              <a:rPr lang="en-US" sz="1600" dirty="0" smtClean="0">
                <a:latin typeface="Lucida Console" panose="020B0609040504020204" pitchFamily="49" charset="0"/>
              </a:rPr>
              <a:t>") </a:t>
            </a:r>
            <a:r>
              <a:rPr lang="en-US" sz="1600" dirty="0">
                <a:latin typeface="Lucida Console" panose="020B0609040504020204" pitchFamily="49" charset="0"/>
              </a:rPr>
              <a:t>and s.Value.name holds name </a:t>
            </a:r>
            <a:r>
              <a:rPr lang="en-US" sz="1600" dirty="0" smtClean="0">
                <a:latin typeface="Lucida Console" panose="020B0609040504020204" pitchFamily="49" charset="0"/>
              </a:rPr>
              <a:t>("French")</a:t>
            </a:r>
          </a:p>
          <a:p>
            <a:r>
              <a:rPr lang="en-US" sz="1600" dirty="0" smtClean="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331547801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to the Translator Service</a:t>
            </a:r>
            <a:endParaRPr lang="en-US" dirty="0"/>
          </a:p>
        </p:txBody>
      </p:sp>
      <p:sp>
        <p:nvSpPr>
          <p:cNvPr id="4" name="TextBox 3"/>
          <p:cNvSpPr txBox="1"/>
          <p:nvPr/>
        </p:nvSpPr>
        <p:spPr>
          <a:xfrm>
            <a:off x="274639" y="1363662"/>
            <a:ext cx="11889564" cy="3557897"/>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_</a:t>
            </a:r>
            <a:r>
              <a:rPr lang="en-US" sz="1600" dirty="0" smtClean="0">
                <a:latin typeface="Lucida Console" panose="020B0609040504020204" pitchFamily="49" charset="0"/>
              </a:rPr>
              <a:t>socket = </a:t>
            </a:r>
            <a:r>
              <a:rPr lang="en-US" sz="1600" dirty="0">
                <a:latin typeface="Lucida Console" panose="020B0609040504020204" pitchFamily="49" charset="0"/>
              </a:rPr>
              <a:t>new </a:t>
            </a:r>
            <a:r>
              <a:rPr lang="en-US" sz="1600" dirty="0" err="1">
                <a:latin typeface="Lucida Console" panose="020B0609040504020204" pitchFamily="49" charset="0"/>
              </a:rPr>
              <a:t>MessageWebSocket</a:t>
            </a:r>
            <a:r>
              <a:rPr lang="en-US" sz="1600" dirty="0">
                <a:latin typeface="Lucida Console" panose="020B0609040504020204" pitchFamily="49" charset="0"/>
              </a:rPr>
              <a:t>();</a:t>
            </a:r>
          </a:p>
          <a:p>
            <a:r>
              <a:rPr lang="en-US" sz="1600" dirty="0">
                <a:latin typeface="Lucida Console" panose="020B0609040504020204" pitchFamily="49" charset="0"/>
              </a:rPr>
              <a:t>_</a:t>
            </a:r>
            <a:r>
              <a:rPr lang="en-US" sz="1600" dirty="0" err="1">
                <a:latin typeface="Lucida Console" panose="020B0609040504020204" pitchFamily="49" charset="0"/>
              </a:rPr>
              <a:t>socket.MessageReceived</a:t>
            </a:r>
            <a:r>
              <a:rPr lang="en-US" sz="1600" dirty="0">
                <a:latin typeface="Lucida Console" panose="020B0609040504020204" pitchFamily="49" charset="0"/>
              </a:rPr>
              <a:t> += </a:t>
            </a:r>
            <a:r>
              <a:rPr lang="en-US" sz="1600" dirty="0" err="1">
                <a:latin typeface="Lucida Console" panose="020B0609040504020204" pitchFamily="49" charset="0"/>
              </a:rPr>
              <a:t>OnMessageReceived</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Insert an access token into the Authorization header</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p</a:t>
            </a:r>
            <a:r>
              <a:rPr lang="en-US" sz="1600" dirty="0" smtClean="0">
                <a:latin typeface="Lucida Console" panose="020B0609040504020204" pitchFamily="49" charset="0"/>
              </a:rPr>
              <a:t>rovider </a:t>
            </a:r>
            <a:r>
              <a:rPr lang="en-US" sz="1600" dirty="0">
                <a:latin typeface="Lucida Console" panose="020B0609040504020204" pitchFamily="49" charset="0"/>
              </a:rPr>
              <a:t>= new </a:t>
            </a:r>
            <a:r>
              <a:rPr lang="en-US" sz="1600" dirty="0" err="1">
                <a:latin typeface="Lucida Console" panose="020B0609040504020204" pitchFamily="49" charset="0"/>
              </a:rPr>
              <a:t>AzureAuthToken</a:t>
            </a:r>
            <a:r>
              <a:rPr lang="en-US" sz="1600" dirty="0" smtClean="0">
                <a:latin typeface="Lucida Console" panose="020B0609040504020204" pitchFamily="49" charset="0"/>
              </a:rPr>
              <a:t>("</a:t>
            </a:r>
            <a:r>
              <a:rPr lang="en-US" sz="1600" dirty="0" err="1" smtClean="0">
                <a:latin typeface="Lucida Console" panose="020B0609040504020204" pitchFamily="49" charset="0"/>
              </a:rPr>
              <a:t>subscription_key</a:t>
            </a:r>
            <a:r>
              <a:rPr lang="en-US" sz="1600" dirty="0" smtClean="0">
                <a:latin typeface="Lucida Console" panose="020B0609040504020204" pitchFamily="49" charset="0"/>
              </a:rPr>
              <a:t>");</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token </a:t>
            </a:r>
            <a:r>
              <a:rPr lang="en-US" sz="1600" dirty="0">
                <a:latin typeface="Lucida Console" panose="020B0609040504020204" pitchFamily="49" charset="0"/>
              </a:rPr>
              <a:t>= await </a:t>
            </a:r>
            <a:r>
              <a:rPr lang="en-US" sz="1600" dirty="0" err="1" smtClean="0">
                <a:latin typeface="Lucida Console" panose="020B0609040504020204" pitchFamily="49" charset="0"/>
              </a:rPr>
              <a:t>provider.GetAccessTokenAsync</a:t>
            </a:r>
            <a:r>
              <a:rPr lang="en-US" sz="1600" dirty="0">
                <a:latin typeface="Lucida Console" panose="020B0609040504020204" pitchFamily="49" charset="0"/>
              </a:rPr>
              <a: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socket.SetRequestHeader</a:t>
            </a:r>
            <a:r>
              <a:rPr lang="en-US" sz="1600" dirty="0">
                <a:latin typeface="Lucida Console" panose="020B0609040504020204" pitchFamily="49" charset="0"/>
              </a:rPr>
              <a:t>("Authorization", t</a:t>
            </a:r>
            <a:r>
              <a:rPr lang="en-US" sz="1600" dirty="0" smtClean="0">
                <a:latin typeface="Lucida Console" panose="020B0609040504020204" pitchFamily="49" charset="0"/>
              </a:rPr>
              <a:t>oken</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Connect to the service via the </a:t>
            </a:r>
            <a:r>
              <a:rPr lang="en-US" sz="1600" dirty="0" err="1" smtClean="0">
                <a:latin typeface="Lucida Console" panose="020B0609040504020204" pitchFamily="49" charset="0"/>
              </a:rPr>
              <a:t>WebSocket</a:t>
            </a:r>
            <a:endParaRPr lang="en-US" sz="1600" dirty="0" smtClean="0">
              <a:latin typeface="Lucida Console" panose="020B0609040504020204" pitchFamily="49" charset="0"/>
            </a:endParaRP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 "</a:t>
            </a:r>
            <a:r>
              <a:rPr lang="en-US" sz="1600" dirty="0" err="1" smtClean="0">
                <a:latin typeface="Lucida Console" panose="020B0609040504020204" pitchFamily="49" charset="0"/>
              </a:rPr>
              <a:t>wss</a:t>
            </a:r>
            <a:r>
              <a:rPr lang="en-US" sz="1600" dirty="0">
                <a:latin typeface="Lucida Console" panose="020B0609040504020204" pitchFamily="49" charset="0"/>
              </a:rPr>
              <a:t>://dev.microsofttranslator.com/speech/</a:t>
            </a:r>
            <a:r>
              <a:rPr lang="en-US" sz="1600" dirty="0" err="1">
                <a:latin typeface="Lucida Console" panose="020B0609040504020204" pitchFamily="49" charset="0"/>
              </a:rPr>
              <a:t>translate?from</a:t>
            </a:r>
            <a:r>
              <a:rPr lang="en-US" sz="1600" dirty="0">
                <a:latin typeface="Lucida Console" panose="020B0609040504020204" pitchFamily="49" charset="0"/>
              </a:rPr>
              <a:t>=</a:t>
            </a:r>
            <a:r>
              <a:rPr lang="en-US" sz="1600" dirty="0" err="1">
                <a:latin typeface="Lucida Console" panose="020B0609040504020204" pitchFamily="49" charset="0"/>
              </a:rPr>
              <a:t>en-US&amp;to</a:t>
            </a:r>
            <a:r>
              <a:rPr lang="en-US" sz="1600" dirty="0">
                <a:latin typeface="Lucida Console" panose="020B0609040504020204" pitchFamily="49" charset="0"/>
              </a:rPr>
              <a:t>=</a:t>
            </a:r>
            <a:r>
              <a:rPr lang="en-US" sz="1600" dirty="0" err="1">
                <a:latin typeface="Lucida Console" panose="020B0609040504020204" pitchFamily="49" charset="0"/>
              </a:rPr>
              <a:t>fr&amp;features</a:t>
            </a:r>
            <a:r>
              <a:rPr lang="en-US" sz="1600" dirty="0">
                <a:latin typeface="Lucida Console" panose="020B0609040504020204" pitchFamily="49" charset="0"/>
              </a:rPr>
              <a:t>=</a:t>
            </a:r>
            <a:r>
              <a:rPr lang="en-US" sz="1600" dirty="0" err="1">
                <a:latin typeface="Lucida Console" panose="020B0609040504020204" pitchFamily="49" charset="0"/>
              </a:rPr>
              <a:t>texttospeech&amp;voice</a:t>
            </a:r>
            <a:r>
              <a:rPr lang="en-US" sz="1600" dirty="0">
                <a:latin typeface="Lucida Console" panose="020B0609040504020204" pitchFamily="49" charset="0"/>
              </a:rPr>
              <a:t>=</a:t>
            </a:r>
            <a:r>
              <a:rPr lang="en-US" sz="1600" dirty="0" err="1">
                <a:latin typeface="Lucida Console" panose="020B0609040504020204" pitchFamily="49" charset="0"/>
              </a:rPr>
              <a:t>fr-FR-Paul&amp;api-version</a:t>
            </a:r>
            <a:r>
              <a:rPr lang="en-US" sz="1600" dirty="0">
                <a:latin typeface="Lucida Console" panose="020B0609040504020204" pitchFamily="49" charset="0"/>
              </a:rPr>
              <a:t>=1.0</a:t>
            </a:r>
            <a:r>
              <a:rPr lang="en-US" sz="1600" dirty="0" smtClean="0">
                <a:latin typeface="Lucida Console" panose="020B0609040504020204" pitchFamily="49" charset="0"/>
              </a:rPr>
              <a:t>";</a:t>
            </a:r>
          </a:p>
          <a:p>
            <a:endParaRPr lang="en-US" sz="1600" dirty="0" smtClean="0">
              <a:latin typeface="Lucida Console" panose="020B0609040504020204" pitchFamily="49" charset="0"/>
            </a:endParaRPr>
          </a:p>
          <a:p>
            <a:r>
              <a:rPr lang="en-US" sz="1600" dirty="0">
                <a:latin typeface="Lucida Console" panose="020B0609040504020204" pitchFamily="49" charset="0"/>
              </a:rPr>
              <a:t>await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socket.ConnectAsync</a:t>
            </a:r>
            <a:r>
              <a:rPr lang="en-US" sz="1600" dirty="0" smtClean="0">
                <a:latin typeface="Lucida Console" panose="020B0609040504020204" pitchFamily="49" charset="0"/>
              </a:rPr>
              <a:t>(new Uri(</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953137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Services APIs</a:t>
            </a:r>
            <a:endParaRPr lang="en-US" dirty="0"/>
          </a:p>
        </p:txBody>
      </p:sp>
      <p:sp>
        <p:nvSpPr>
          <p:cNvPr id="4" name="TextBox 3"/>
          <p:cNvSpPr txBox="1"/>
          <p:nvPr/>
        </p:nvSpPr>
        <p:spPr>
          <a:xfrm>
            <a:off x="680338" y="2110989"/>
            <a:ext cx="1082348" cy="523220"/>
          </a:xfrm>
          <a:prstGeom prst="rect">
            <a:avLst/>
          </a:prstGeom>
          <a:noFill/>
        </p:spPr>
        <p:txBody>
          <a:bodyPr wrap="none" rtlCol="0">
            <a:spAutoFit/>
          </a:bodyPr>
          <a:lstStyle/>
          <a:p>
            <a:r>
              <a:rPr lang="en-US" sz="2800" dirty="0" smtClean="0">
                <a:latin typeface="+mj-lt"/>
              </a:rPr>
              <a:t>Vision</a:t>
            </a:r>
            <a:endParaRPr lang="en-US" sz="2800" dirty="0">
              <a:latin typeface="+mj-lt"/>
            </a:endParaRPr>
          </a:p>
        </p:txBody>
      </p:sp>
      <p:sp>
        <p:nvSpPr>
          <p:cNvPr id="5" name="TextBox 4"/>
          <p:cNvSpPr txBox="1"/>
          <p:nvPr/>
        </p:nvSpPr>
        <p:spPr>
          <a:xfrm>
            <a:off x="680338" y="2925029"/>
            <a:ext cx="1276311" cy="523220"/>
          </a:xfrm>
          <a:prstGeom prst="rect">
            <a:avLst/>
          </a:prstGeom>
          <a:noFill/>
        </p:spPr>
        <p:txBody>
          <a:bodyPr wrap="none" rtlCol="0">
            <a:spAutoFit/>
          </a:bodyPr>
          <a:lstStyle/>
          <a:p>
            <a:r>
              <a:rPr lang="en-US" sz="2800" dirty="0" smtClean="0">
                <a:latin typeface="+mj-lt"/>
              </a:rPr>
              <a:t>Speech</a:t>
            </a:r>
            <a:endParaRPr lang="en-US" sz="2800" dirty="0">
              <a:latin typeface="+mj-lt"/>
            </a:endParaRPr>
          </a:p>
        </p:txBody>
      </p:sp>
      <p:sp>
        <p:nvSpPr>
          <p:cNvPr id="6" name="TextBox 5"/>
          <p:cNvSpPr txBox="1"/>
          <p:nvPr/>
        </p:nvSpPr>
        <p:spPr>
          <a:xfrm>
            <a:off x="680338" y="3739069"/>
            <a:ext cx="1736373" cy="523220"/>
          </a:xfrm>
          <a:prstGeom prst="rect">
            <a:avLst/>
          </a:prstGeom>
          <a:noFill/>
        </p:spPr>
        <p:txBody>
          <a:bodyPr wrap="none" rtlCol="0">
            <a:spAutoFit/>
          </a:bodyPr>
          <a:lstStyle/>
          <a:p>
            <a:r>
              <a:rPr lang="en-US" sz="2800" dirty="0" smtClean="0">
                <a:latin typeface="+mj-lt"/>
              </a:rPr>
              <a:t>Language</a:t>
            </a:r>
            <a:endParaRPr lang="en-US" sz="2800" dirty="0">
              <a:latin typeface="+mj-lt"/>
            </a:endParaRPr>
          </a:p>
        </p:txBody>
      </p:sp>
      <p:sp>
        <p:nvSpPr>
          <p:cNvPr id="7" name="TextBox 6"/>
          <p:cNvSpPr txBox="1"/>
          <p:nvPr/>
        </p:nvSpPr>
        <p:spPr>
          <a:xfrm>
            <a:off x="680338" y="4553109"/>
            <a:ext cx="1848583" cy="523220"/>
          </a:xfrm>
          <a:prstGeom prst="rect">
            <a:avLst/>
          </a:prstGeom>
          <a:noFill/>
        </p:spPr>
        <p:txBody>
          <a:bodyPr wrap="none" rtlCol="0">
            <a:spAutoFit/>
          </a:bodyPr>
          <a:lstStyle/>
          <a:p>
            <a:r>
              <a:rPr lang="en-US" sz="2800" dirty="0" smtClean="0">
                <a:latin typeface="+mj-lt"/>
              </a:rPr>
              <a:t>Knowledge</a:t>
            </a:r>
            <a:endParaRPr lang="en-US" sz="2800" dirty="0">
              <a:latin typeface="+mj-lt"/>
            </a:endParaRPr>
          </a:p>
        </p:txBody>
      </p:sp>
      <p:sp>
        <p:nvSpPr>
          <p:cNvPr id="8" name="TextBox 7"/>
          <p:cNvSpPr txBox="1"/>
          <p:nvPr/>
        </p:nvSpPr>
        <p:spPr>
          <a:xfrm>
            <a:off x="680338" y="5362850"/>
            <a:ext cx="1184170" cy="523220"/>
          </a:xfrm>
          <a:prstGeom prst="rect">
            <a:avLst/>
          </a:prstGeom>
          <a:noFill/>
        </p:spPr>
        <p:txBody>
          <a:bodyPr wrap="none" rtlCol="0">
            <a:spAutoFit/>
          </a:bodyPr>
          <a:lstStyle/>
          <a:p>
            <a:r>
              <a:rPr lang="en-US" sz="2800" dirty="0" smtClean="0">
                <a:latin typeface="+mj-lt"/>
              </a:rPr>
              <a:t>Search</a:t>
            </a:r>
            <a:endParaRPr lang="en-US" sz="2800" dirty="0">
              <a:latin typeface="+mj-lt"/>
            </a:endParaRPr>
          </a:p>
        </p:txBody>
      </p:sp>
      <p:sp>
        <p:nvSpPr>
          <p:cNvPr id="9" name="Rectangle 8"/>
          <p:cNvSpPr/>
          <p:nvPr/>
        </p:nvSpPr>
        <p:spPr>
          <a:xfrm>
            <a:off x="288774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Computer Vision</a:t>
            </a:r>
          </a:p>
        </p:txBody>
      </p:sp>
      <p:sp>
        <p:nvSpPr>
          <p:cNvPr id="10" name="Rectangle 9"/>
          <p:cNvSpPr/>
          <p:nvPr/>
        </p:nvSpPr>
        <p:spPr>
          <a:xfrm>
            <a:off x="288774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Speech</a:t>
            </a:r>
          </a:p>
        </p:txBody>
      </p:sp>
      <p:sp>
        <p:nvSpPr>
          <p:cNvPr id="11" name="Rectangle 10"/>
          <p:cNvSpPr/>
          <p:nvPr/>
        </p:nvSpPr>
        <p:spPr>
          <a:xfrm>
            <a:off x="288774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a:t>
            </a:r>
          </a:p>
          <a:p>
            <a:pPr algn="ctr"/>
            <a:r>
              <a:rPr lang="en-US" sz="1400" dirty="0" smtClean="0">
                <a:solidFill>
                  <a:schemeClr val="bg1"/>
                </a:solidFill>
                <a:latin typeface="+mj-lt"/>
              </a:rPr>
              <a:t>Spell Check</a:t>
            </a:r>
          </a:p>
        </p:txBody>
      </p:sp>
      <p:sp>
        <p:nvSpPr>
          <p:cNvPr id="12" name="Rectangle 11"/>
          <p:cNvSpPr/>
          <p:nvPr/>
        </p:nvSpPr>
        <p:spPr>
          <a:xfrm>
            <a:off x="288774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Academic Knowledge</a:t>
            </a:r>
          </a:p>
        </p:txBody>
      </p:sp>
      <p:sp>
        <p:nvSpPr>
          <p:cNvPr id="13" name="Rectangle 12"/>
          <p:cNvSpPr/>
          <p:nvPr/>
        </p:nvSpPr>
        <p:spPr>
          <a:xfrm>
            <a:off x="288774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Auto-suggest</a:t>
            </a:r>
          </a:p>
        </p:txBody>
      </p:sp>
      <p:sp>
        <p:nvSpPr>
          <p:cNvPr id="14" name="Rectangle 13"/>
          <p:cNvSpPr/>
          <p:nvPr/>
        </p:nvSpPr>
        <p:spPr>
          <a:xfrm>
            <a:off x="592087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Emotion</a:t>
            </a:r>
          </a:p>
        </p:txBody>
      </p:sp>
      <p:sp>
        <p:nvSpPr>
          <p:cNvPr id="15" name="Rectangle 14"/>
          <p:cNvSpPr/>
          <p:nvPr/>
        </p:nvSpPr>
        <p:spPr>
          <a:xfrm>
            <a:off x="4404307"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Custom Recognition</a:t>
            </a:r>
          </a:p>
        </p:txBody>
      </p:sp>
      <p:sp>
        <p:nvSpPr>
          <p:cNvPr id="16" name="Rectangle 15"/>
          <p:cNvSpPr/>
          <p:nvPr/>
        </p:nvSpPr>
        <p:spPr>
          <a:xfrm>
            <a:off x="440430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Language Understanding</a:t>
            </a:r>
          </a:p>
        </p:txBody>
      </p:sp>
      <p:sp>
        <p:nvSpPr>
          <p:cNvPr id="17" name="Rectangle 16"/>
          <p:cNvSpPr/>
          <p:nvPr/>
        </p:nvSpPr>
        <p:spPr>
          <a:xfrm>
            <a:off x="4404307"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Entity Linking</a:t>
            </a:r>
          </a:p>
        </p:txBody>
      </p:sp>
      <p:sp>
        <p:nvSpPr>
          <p:cNvPr id="18" name="Rectangle 17"/>
          <p:cNvSpPr/>
          <p:nvPr/>
        </p:nvSpPr>
        <p:spPr>
          <a:xfrm>
            <a:off x="440430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Image Search</a:t>
            </a:r>
          </a:p>
        </p:txBody>
      </p:sp>
      <p:sp>
        <p:nvSpPr>
          <p:cNvPr id="19" name="Rectangle 18"/>
          <p:cNvSpPr/>
          <p:nvPr/>
        </p:nvSpPr>
        <p:spPr>
          <a:xfrm>
            <a:off x="7437437"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Face</a:t>
            </a:r>
          </a:p>
        </p:txBody>
      </p:sp>
      <p:sp>
        <p:nvSpPr>
          <p:cNvPr id="20" name="Rectangle 19"/>
          <p:cNvSpPr/>
          <p:nvPr/>
        </p:nvSpPr>
        <p:spPr>
          <a:xfrm>
            <a:off x="592087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Speaker Recognition</a:t>
            </a:r>
          </a:p>
        </p:txBody>
      </p:sp>
      <p:sp>
        <p:nvSpPr>
          <p:cNvPr id="21" name="Rectangle 20"/>
          <p:cNvSpPr/>
          <p:nvPr/>
        </p:nvSpPr>
        <p:spPr>
          <a:xfrm>
            <a:off x="592087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Linguistic Analysis</a:t>
            </a:r>
          </a:p>
        </p:txBody>
      </p:sp>
      <p:sp>
        <p:nvSpPr>
          <p:cNvPr id="22" name="Rectangle 21"/>
          <p:cNvSpPr/>
          <p:nvPr/>
        </p:nvSpPr>
        <p:spPr>
          <a:xfrm>
            <a:off x="592087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Knowledge Exploration</a:t>
            </a:r>
          </a:p>
        </p:txBody>
      </p:sp>
      <p:sp>
        <p:nvSpPr>
          <p:cNvPr id="23" name="Rectangle 22"/>
          <p:cNvSpPr/>
          <p:nvPr/>
        </p:nvSpPr>
        <p:spPr>
          <a:xfrm>
            <a:off x="592087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News Search</a:t>
            </a:r>
          </a:p>
        </p:txBody>
      </p:sp>
      <p:sp>
        <p:nvSpPr>
          <p:cNvPr id="24" name="Rectangle 23"/>
          <p:cNvSpPr/>
          <p:nvPr/>
        </p:nvSpPr>
        <p:spPr>
          <a:xfrm>
            <a:off x="895400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Video</a:t>
            </a:r>
          </a:p>
        </p:txBody>
      </p:sp>
      <p:sp>
        <p:nvSpPr>
          <p:cNvPr id="25" name="Rectangle 24"/>
          <p:cNvSpPr/>
          <p:nvPr/>
        </p:nvSpPr>
        <p:spPr>
          <a:xfrm>
            <a:off x="743743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Text Analytics</a:t>
            </a:r>
          </a:p>
        </p:txBody>
      </p:sp>
      <p:sp>
        <p:nvSpPr>
          <p:cNvPr id="26" name="Rectangle 25"/>
          <p:cNvSpPr/>
          <p:nvPr/>
        </p:nvSpPr>
        <p:spPr>
          <a:xfrm>
            <a:off x="7437437" y="450002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mj-lt"/>
              </a:rPr>
              <a:t>QnA</a:t>
            </a:r>
            <a:r>
              <a:rPr lang="en-US" sz="1400" dirty="0">
                <a:solidFill>
                  <a:schemeClr val="bg1"/>
                </a:solidFill>
                <a:latin typeface="+mj-lt"/>
              </a:rPr>
              <a:t> Maker</a:t>
            </a:r>
          </a:p>
        </p:txBody>
      </p:sp>
      <p:sp>
        <p:nvSpPr>
          <p:cNvPr id="27" name="Rectangle 26"/>
          <p:cNvSpPr/>
          <p:nvPr/>
        </p:nvSpPr>
        <p:spPr>
          <a:xfrm>
            <a:off x="743743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Video Search</a:t>
            </a:r>
          </a:p>
        </p:txBody>
      </p:sp>
      <p:sp>
        <p:nvSpPr>
          <p:cNvPr id="28" name="Rectangle 27"/>
          <p:cNvSpPr/>
          <p:nvPr/>
        </p:nvSpPr>
        <p:spPr>
          <a:xfrm>
            <a:off x="8954002" y="3681690"/>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Translator</a:t>
            </a:r>
          </a:p>
        </p:txBody>
      </p:sp>
      <p:sp>
        <p:nvSpPr>
          <p:cNvPr id="29" name="Rectangle 28"/>
          <p:cNvSpPr/>
          <p:nvPr/>
        </p:nvSpPr>
        <p:spPr>
          <a:xfrm>
            <a:off x="895400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Web Search</a:t>
            </a:r>
          </a:p>
        </p:txBody>
      </p:sp>
      <p:sp>
        <p:nvSpPr>
          <p:cNvPr id="30" name="Rectangle 29"/>
          <p:cNvSpPr/>
          <p:nvPr/>
        </p:nvSpPr>
        <p:spPr>
          <a:xfrm>
            <a:off x="4404307" y="206159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Content</a:t>
            </a:r>
          </a:p>
          <a:p>
            <a:pPr algn="ctr"/>
            <a:r>
              <a:rPr lang="en-US" sz="1400" dirty="0" smtClean="0">
                <a:solidFill>
                  <a:schemeClr val="bg1"/>
                </a:solidFill>
                <a:latin typeface="+mj-lt"/>
              </a:rPr>
              <a:t>Moderator</a:t>
            </a:r>
          </a:p>
        </p:txBody>
      </p:sp>
      <p:sp>
        <p:nvSpPr>
          <p:cNvPr id="31" name="Rectangle 30"/>
          <p:cNvSpPr/>
          <p:nvPr/>
        </p:nvSpPr>
        <p:spPr>
          <a:xfrm>
            <a:off x="1047056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Web Language Model</a:t>
            </a:r>
          </a:p>
        </p:txBody>
      </p:sp>
      <p:sp>
        <p:nvSpPr>
          <p:cNvPr id="32" name="Rectangle 31"/>
          <p:cNvSpPr/>
          <p:nvPr/>
        </p:nvSpPr>
        <p:spPr>
          <a:xfrm>
            <a:off x="8959799"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latin typeface="+mj-lt"/>
              </a:rPr>
              <a:t>Recom-mendations</a:t>
            </a:r>
            <a:endParaRPr lang="en-US" sz="1400" dirty="0" smtClean="0">
              <a:solidFill>
                <a:schemeClr val="bg1"/>
              </a:solidFill>
              <a:latin typeface="+mj-lt"/>
            </a:endParaRPr>
          </a:p>
        </p:txBody>
      </p:sp>
    </p:spTree>
    <p:extLst>
      <p:ext uri="{BB962C8B-B14F-4D97-AF65-F5344CB8AC3E}">
        <p14:creationId xmlns:p14="http://schemas.microsoft.com/office/powerpoint/2010/main" val="40048523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Data from the Translator Service</a:t>
            </a:r>
            <a:endParaRPr lang="en-US" dirty="0"/>
          </a:p>
        </p:txBody>
      </p:sp>
      <p:sp>
        <p:nvSpPr>
          <p:cNvPr id="4" name="TextBox 3"/>
          <p:cNvSpPr txBox="1"/>
          <p:nvPr/>
        </p:nvSpPr>
        <p:spPr>
          <a:xfrm>
            <a:off x="274639" y="1363662"/>
            <a:ext cx="11889564" cy="5466112"/>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private void </a:t>
            </a:r>
            <a:r>
              <a:rPr lang="en-US" sz="1600" dirty="0" err="1">
                <a:latin typeface="Lucida Console" panose="020B0609040504020204" pitchFamily="49" charset="0"/>
              </a:rPr>
              <a:t>OnMessageReceived</a:t>
            </a:r>
            <a:r>
              <a:rPr lang="en-US" sz="1600" dirty="0">
                <a:latin typeface="Lucida Console" panose="020B0609040504020204" pitchFamily="49" charset="0"/>
              </a:rPr>
              <a:t>(</a:t>
            </a:r>
            <a:r>
              <a:rPr lang="en-US" sz="1600" dirty="0" err="1">
                <a:latin typeface="Lucida Console" panose="020B0609040504020204" pitchFamily="49" charset="0"/>
              </a:rPr>
              <a:t>MessageWebSocket</a:t>
            </a:r>
            <a:r>
              <a:rPr lang="en-US" sz="1600" dirty="0">
                <a:latin typeface="Lucida Console" panose="020B0609040504020204" pitchFamily="49" charset="0"/>
              </a:rPr>
              <a:t> </a:t>
            </a:r>
            <a:r>
              <a:rPr lang="en-US" sz="1600" dirty="0" smtClean="0">
                <a:latin typeface="Lucida Console" panose="020B0609040504020204" pitchFamily="49" charset="0"/>
              </a:rPr>
              <a:t>sender,</a:t>
            </a:r>
          </a:p>
          <a:p>
            <a:r>
              <a:rPr lang="en-US" sz="1600" dirty="0">
                <a:latin typeface="Lucida Console" panose="020B0609040504020204" pitchFamily="49" charset="0"/>
              </a:rPr>
              <a:t> </a:t>
            </a:r>
            <a:r>
              <a:rPr lang="en-US" sz="1600" dirty="0" smtClean="0">
                <a:latin typeface="Lucida Console" panose="020B0609040504020204" pitchFamily="49" charset="0"/>
              </a:rPr>
              <a:t>   </a:t>
            </a:r>
            <a:r>
              <a:rPr lang="en-US" sz="1600" dirty="0" err="1" smtClean="0">
                <a:latin typeface="Lucida Console" panose="020B0609040504020204" pitchFamily="49" charset="0"/>
              </a:rPr>
              <a:t>MessageWebSocketMessageReceivedEventArgs</a:t>
            </a:r>
            <a:r>
              <a:rPr lang="en-US" sz="1600" dirty="0" smtClean="0">
                <a:latin typeface="Lucida Console" panose="020B0609040504020204" pitchFamily="49" charset="0"/>
              </a:rPr>
              <a:t> </a:t>
            </a:r>
            <a:r>
              <a:rPr lang="en-US" sz="1600" dirty="0" err="1">
                <a:latin typeface="Lucida Console" panose="020B0609040504020204" pitchFamily="49" charset="0"/>
              </a:rPr>
              <a:t>args</a:t>
            </a:r>
            <a:r>
              <a:rPr lang="en-US" sz="1600" dirty="0">
                <a:latin typeface="Lucida Console" panose="020B0609040504020204" pitchFamily="49" charset="0"/>
              </a:rPr>
              <a:t>)</a:t>
            </a:r>
          </a:p>
          <a:p>
            <a:r>
              <a:rPr lang="en-US" sz="1600" dirty="0">
                <a:latin typeface="Lucida Console" panose="020B0609040504020204" pitchFamily="49" charset="0"/>
              </a:rPr>
              <a:t>{</a:t>
            </a:r>
          </a:p>
          <a:p>
            <a:r>
              <a:rPr lang="en-US" sz="1600" dirty="0">
                <a:latin typeface="Lucida Console" panose="020B0609040504020204" pitchFamily="49" charset="0"/>
              </a:rPr>
              <a:t>    if (</a:t>
            </a:r>
            <a:r>
              <a:rPr lang="en-US" sz="1600" dirty="0" err="1">
                <a:latin typeface="Lucida Console" panose="020B0609040504020204" pitchFamily="49" charset="0"/>
              </a:rPr>
              <a:t>args.MessageType</a:t>
            </a:r>
            <a:r>
              <a:rPr lang="en-US" sz="1600" dirty="0">
                <a:latin typeface="Lucida Console" panose="020B0609040504020204" pitchFamily="49" charset="0"/>
              </a:rPr>
              <a:t> == SocketMessageType.Utf8</a:t>
            </a:r>
            <a:r>
              <a:rPr lang="en-US" sz="1600" dirty="0" smtClean="0">
                <a:latin typeface="Lucida Console" panose="020B0609040504020204" pitchFamily="49" charset="0"/>
              </a:rPr>
              <a:t>) // Text translation</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dataReader.UnicodeEncoding</a:t>
            </a:r>
            <a:r>
              <a:rPr lang="en-US" sz="1600" dirty="0">
                <a:latin typeface="Lucida Console" panose="020B0609040504020204" pitchFamily="49" charset="0"/>
              </a:rPr>
              <a:t> = Windows.Storage.Streams.UnicodeEncoding.Utf8;</a:t>
            </a:r>
          </a:p>
          <a:p>
            <a:r>
              <a:rPr lang="en-US" sz="1600" dirty="0">
                <a:latin typeface="Lucida Console" panose="020B0609040504020204" pitchFamily="49" charset="0"/>
              </a:rPr>
              <a:t>            </a:t>
            </a:r>
            <a:r>
              <a:rPr lang="en-US" sz="1600" dirty="0" err="1">
                <a:latin typeface="Lucida Console" panose="020B0609040504020204" pitchFamily="49" charset="0"/>
              </a:rPr>
              <a:t>var</a:t>
            </a:r>
            <a:r>
              <a:rPr lang="en-US" sz="1600" dirty="0">
                <a:latin typeface="Lucida Console" panose="020B0609040504020204" pitchFamily="49" charset="0"/>
              </a:rPr>
              <a:t> </a:t>
            </a:r>
            <a:r>
              <a:rPr lang="en-US" sz="1600" dirty="0" err="1">
                <a:latin typeface="Lucida Console" panose="020B0609040504020204" pitchFamily="49" charset="0"/>
              </a:rPr>
              <a:t>json</a:t>
            </a:r>
            <a:r>
              <a:rPr lang="en-US" sz="1600" dirty="0">
                <a:latin typeface="Lucida Console" panose="020B0609040504020204" pitchFamily="49" charset="0"/>
              </a:rPr>
              <a:t> = </a:t>
            </a:r>
            <a:r>
              <a:rPr lang="en-US" sz="1600" dirty="0" err="1">
                <a:latin typeface="Lucida Console" panose="020B0609040504020204" pitchFamily="49" charset="0"/>
              </a:rPr>
              <a:t>reader.ReadString</a:t>
            </a:r>
            <a:r>
              <a:rPr lang="en-US" sz="1600" dirty="0">
                <a:latin typeface="Lucida Console" panose="020B0609040504020204" pitchFamily="49" charset="0"/>
              </a:rPr>
              <a:t>(</a:t>
            </a:r>
            <a:r>
              <a:rPr lang="en-US" sz="1600" dirty="0" err="1">
                <a:latin typeface="Lucida Console" panose="020B0609040504020204" pitchFamily="49" charset="0"/>
              </a:rPr>
              <a:t>dataReader.UnconsumedBufferLength</a:t>
            </a:r>
            <a:r>
              <a:rPr lang="en-US" sz="1600" dirty="0" smtClean="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           // TODO: Extract translated text from JSON output</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else if (</a:t>
            </a:r>
            <a:r>
              <a:rPr lang="en-US" sz="1600" dirty="0" err="1">
                <a:latin typeface="Lucida Console" panose="020B0609040504020204" pitchFamily="49" charset="0"/>
              </a:rPr>
              <a:t>args.MessageType</a:t>
            </a:r>
            <a:r>
              <a:rPr lang="en-US" sz="1600" dirty="0">
                <a:latin typeface="Lucida Console" panose="020B0609040504020204" pitchFamily="49" charset="0"/>
              </a:rPr>
              <a:t> == </a:t>
            </a:r>
            <a:r>
              <a:rPr lang="en-US" sz="1600" dirty="0" err="1">
                <a:latin typeface="Lucida Console" panose="020B0609040504020204" pitchFamily="49" charset="0"/>
              </a:rPr>
              <a:t>SocketMessageType.Binary</a:t>
            </a:r>
            <a:r>
              <a:rPr lang="en-US" sz="1600" dirty="0" smtClean="0">
                <a:latin typeface="Lucida Console" panose="020B0609040504020204" pitchFamily="49" charset="0"/>
              </a:rPr>
              <a:t>) // Generated audio</a:t>
            </a:r>
          </a:p>
          <a:p>
            <a:r>
              <a:rPr lang="en-US" sz="1600" dirty="0">
                <a:latin typeface="Lucida Console" panose="020B0609040504020204" pitchFamily="49" charset="0"/>
              </a:rPr>
              <a:t> </a:t>
            </a:r>
            <a:r>
              <a:rPr lang="en-US" sz="1600" dirty="0" smtClean="0">
                <a:latin typeface="Lucida Console" panose="020B0609040504020204" pitchFamily="49" charset="0"/>
              </a:rPr>
              <a:t>   {</a:t>
            </a:r>
            <a:endParaRPr lang="en-US" sz="1600" dirty="0">
              <a:latin typeface="Lucida Console" panose="020B0609040504020204" pitchFamily="49" charset="0"/>
            </a:endParaRP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dataReader.ByteOrder</a:t>
            </a:r>
            <a:r>
              <a:rPr lang="en-US" sz="1600" dirty="0">
                <a:latin typeface="Lucida Console" panose="020B0609040504020204" pitchFamily="49" charset="0"/>
              </a:rPr>
              <a:t> = </a:t>
            </a:r>
            <a:r>
              <a:rPr lang="en-US" sz="1600" dirty="0" err="1">
                <a:latin typeface="Lucida Console" panose="020B0609040504020204" pitchFamily="49" charset="0"/>
              </a:rPr>
              <a:t>ByteOrder.LittleEndian</a:t>
            </a:r>
            <a:r>
              <a:rPr lang="en-US" sz="1600" dirty="0">
                <a:latin typeface="Lucida Console" panose="020B0609040504020204" pitchFamily="49" charset="0"/>
              </a:rPr>
              <a:t>;</a:t>
            </a:r>
          </a:p>
          <a:p>
            <a:r>
              <a:rPr lang="en-US" sz="1600" dirty="0" smtClean="0">
                <a:latin typeface="Lucida Console" panose="020B0609040504020204" pitchFamily="49" charset="0"/>
              </a:rPr>
              <a:t>            // TODO: Retrieve WAV or MP3 audio from the </a:t>
            </a:r>
            <a:r>
              <a:rPr lang="en-US" sz="1600" dirty="0" err="1" smtClean="0">
                <a:latin typeface="Lucida Console" panose="020B0609040504020204" pitchFamily="49" charset="0"/>
              </a:rPr>
              <a:t>DataReader</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6378457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Translator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41996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Speech APIs</a:t>
            </a:r>
            <a:endParaRPr lang="en-US" dirty="0"/>
          </a:p>
        </p:txBody>
      </p:sp>
      <p:sp>
        <p:nvSpPr>
          <p:cNvPr id="4" name="Rectangle 3"/>
          <p:cNvSpPr/>
          <p:nvPr/>
        </p:nvSpPr>
        <p:spPr>
          <a:xfrm>
            <a:off x="808037"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 Speech</a:t>
            </a:r>
          </a:p>
        </p:txBody>
      </p:sp>
      <p:sp>
        <p:nvSpPr>
          <p:cNvPr id="5" name="Rectangle 4"/>
          <p:cNvSpPr/>
          <p:nvPr/>
        </p:nvSpPr>
        <p:spPr>
          <a:xfrm>
            <a:off x="8234329"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Custom Recognition</a:t>
            </a:r>
          </a:p>
        </p:txBody>
      </p:sp>
      <p:sp>
        <p:nvSpPr>
          <p:cNvPr id="6" name="Rectangle 5"/>
          <p:cNvSpPr/>
          <p:nvPr/>
        </p:nvSpPr>
        <p:spPr>
          <a:xfrm>
            <a:off x="4521183"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Speaker Recognition</a:t>
            </a:r>
          </a:p>
        </p:txBody>
      </p:sp>
      <p:sp>
        <p:nvSpPr>
          <p:cNvPr id="11" name="TextBox 10"/>
          <p:cNvSpPr txBox="1"/>
          <p:nvPr/>
        </p:nvSpPr>
        <p:spPr>
          <a:xfrm>
            <a:off x="614924" y="3725862"/>
            <a:ext cx="3589589"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speech to text in 20 languages</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text to speech in 20 languages</a:t>
            </a:r>
          </a:p>
        </p:txBody>
      </p:sp>
      <p:sp>
        <p:nvSpPr>
          <p:cNvPr id="12" name="TextBox 11"/>
          <p:cNvSpPr txBox="1"/>
          <p:nvPr/>
        </p:nvSpPr>
        <p:spPr>
          <a:xfrm>
            <a:off x="8041216" y="3760058"/>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language models for the Speaker Recognition API</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acoustic models, too</a:t>
            </a:r>
          </a:p>
        </p:txBody>
      </p:sp>
      <p:sp>
        <p:nvSpPr>
          <p:cNvPr id="13" name="TextBox 12"/>
          <p:cNvSpPr txBox="1"/>
          <p:nvPr/>
        </p:nvSpPr>
        <p:spPr>
          <a:xfrm>
            <a:off x="4328070" y="3725862"/>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a speaker's voice to verify his or her identity</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voice to identify a speaker from a list of known speakers</a:t>
            </a:r>
          </a:p>
        </p:txBody>
      </p:sp>
    </p:spTree>
    <p:extLst>
      <p:ext uri="{BB962C8B-B14F-4D97-AF65-F5344CB8AC3E}">
        <p14:creationId xmlns:p14="http://schemas.microsoft.com/office/powerpoint/2010/main" val="14139189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Converting Text to Speech </a:t>
            </a:r>
            <a:endParaRPr lang="en-US" dirty="0"/>
          </a:p>
        </p:txBody>
      </p:sp>
      <p:sp>
        <p:nvSpPr>
          <p:cNvPr id="4" name="TextBox 3"/>
          <p:cNvSpPr txBox="1"/>
          <p:nvPr/>
        </p:nvSpPr>
        <p:spPr>
          <a:xfrm>
            <a:off x="274639" y="1363662"/>
            <a:ext cx="11889564" cy="521989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synthesize HTTP/1.1</a:t>
            </a:r>
            <a:endParaRPr lang="en-US" sz="2000" dirty="0">
              <a:latin typeface="Lucida Console" panose="020B0609040504020204" pitchFamily="49" charset="0"/>
            </a:endParaRP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Content-Type: audio/wav; </a:t>
            </a:r>
            <a:r>
              <a:rPr lang="en-US" sz="2000" dirty="0" err="1">
                <a:latin typeface="Lucida Console" panose="020B0609040504020204" pitchFamily="49" charset="0"/>
              </a:rPr>
              <a:t>samplerate</a:t>
            </a:r>
            <a:r>
              <a:rPr lang="en-US" sz="2000" dirty="0">
                <a:latin typeface="Lucida Console" panose="020B0609040504020204" pitchFamily="49" charset="0"/>
              </a:rPr>
              <a:t>=8000</a:t>
            </a:r>
          </a:p>
          <a:p>
            <a:r>
              <a:rPr lang="en-US" sz="2000" dirty="0">
                <a:latin typeface="Lucida Console" panose="020B0609040504020204" pitchFamily="49" charset="0"/>
              </a:rPr>
              <a:t>Authorization: Bearer </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X-Microsoft-</a:t>
            </a:r>
            <a:r>
              <a:rPr lang="en-US" sz="2000" dirty="0" err="1">
                <a:latin typeface="Lucida Console" panose="020B0609040504020204" pitchFamily="49" charset="0"/>
              </a:rPr>
              <a:t>OutputFormat</a:t>
            </a:r>
            <a:r>
              <a:rPr lang="en-US" sz="2000" dirty="0">
                <a:latin typeface="Lucida Console" panose="020B0609040504020204" pitchFamily="49" charset="0"/>
              </a:rPr>
              <a:t>: riff-8khz-8bit-mono-mulaw</a:t>
            </a:r>
          </a:p>
          <a:p>
            <a:r>
              <a:rPr lang="en-US" sz="2000" dirty="0">
                <a:latin typeface="Lucida Console" panose="020B0609040504020204" pitchFamily="49" charset="0"/>
              </a:rPr>
              <a:t>Content-Type: text/plain; charset=utf-8</a:t>
            </a: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Content-Length: 197</a:t>
            </a:r>
          </a:p>
          <a:p>
            <a:endParaRPr lang="en-US" sz="2000" dirty="0">
              <a:latin typeface="Lucida Console" panose="020B0609040504020204" pitchFamily="49" charset="0"/>
            </a:endParaRPr>
          </a:p>
          <a:p>
            <a:r>
              <a:rPr lang="en-US" sz="2000" dirty="0">
                <a:latin typeface="Lucida Console" panose="020B0609040504020204" pitchFamily="49" charset="0"/>
              </a:rPr>
              <a:t>&lt;speak version='1.0'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r>
              <a:rPr lang="en-US" sz="2000" dirty="0" smtClean="0">
                <a:latin typeface="Lucida Console" panose="020B0609040504020204" pitchFamily="49" charset="0"/>
              </a:rPr>
              <a:t>'&gt;</a:t>
            </a:r>
          </a:p>
          <a:p>
            <a:r>
              <a:rPr lang="en-US" sz="2000" dirty="0" smtClean="0">
                <a:latin typeface="Lucida Console" panose="020B0609040504020204" pitchFamily="49" charset="0"/>
              </a:rPr>
              <a:t>  &lt;</a:t>
            </a:r>
            <a:r>
              <a:rPr lang="en-US" sz="2000" dirty="0">
                <a:latin typeface="Lucida Console" panose="020B0609040504020204" pitchFamily="49" charset="0"/>
              </a:rPr>
              <a:t>voice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smtClean="0">
                <a:latin typeface="Lucida Console" panose="020B0609040504020204" pitchFamily="49" charset="0"/>
              </a:rPr>
              <a:t>'</a:t>
            </a:r>
            <a:r>
              <a:rPr lang="en-US" sz="2000" dirty="0" err="1" smtClean="0">
                <a:latin typeface="Lucida Console" panose="020B0609040504020204" pitchFamily="49" charset="0"/>
              </a:rPr>
              <a:t>en</a:t>
            </a:r>
            <a:r>
              <a:rPr lang="en-US" sz="2000" dirty="0" smtClean="0">
                <a:latin typeface="Lucida Console" panose="020B0609040504020204" pitchFamily="49" charset="0"/>
              </a:rPr>
              <a:t>-US'</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xml:gender</a:t>
            </a:r>
            <a:r>
              <a:rPr lang="en-US" sz="2000" dirty="0">
                <a:latin typeface="Lucida Console" panose="020B0609040504020204" pitchFamily="49" charset="0"/>
              </a:rPr>
              <a:t>=</a:t>
            </a:r>
            <a:r>
              <a:rPr lang="en-US" sz="2000" dirty="0" smtClean="0">
                <a:latin typeface="Lucida Console" panose="020B0609040504020204" pitchFamily="49" charset="0"/>
              </a:rPr>
              <a:t>'Female'</a:t>
            </a:r>
          </a:p>
          <a:p>
            <a:r>
              <a:rPr lang="en-US" sz="2000" dirty="0">
                <a:latin typeface="Lucida Console" panose="020B0609040504020204" pitchFamily="49" charset="0"/>
              </a:rPr>
              <a:t> </a:t>
            </a:r>
            <a:r>
              <a:rPr lang="en-US" sz="2000" dirty="0" smtClean="0">
                <a:latin typeface="Lucida Console" panose="020B0609040504020204" pitchFamily="49" charset="0"/>
              </a:rPr>
              <a:t>   name</a:t>
            </a:r>
            <a:r>
              <a:rPr lang="en-US" sz="2000" dirty="0">
                <a:latin typeface="Lucida Console" panose="020B0609040504020204" pitchFamily="49" charset="0"/>
              </a:rPr>
              <a:t>='Microsoft Server Speech Text to Speech Voice (</a:t>
            </a:r>
            <a:r>
              <a:rPr lang="en-US" sz="2000" dirty="0" err="1">
                <a:latin typeface="Lucida Console" panose="020B0609040504020204" pitchFamily="49" charset="0"/>
              </a:rPr>
              <a:t>en</a:t>
            </a:r>
            <a:r>
              <a:rPr lang="en-US" sz="2000" dirty="0">
                <a:latin typeface="Lucida Console" panose="020B0609040504020204" pitchFamily="49" charset="0"/>
              </a:rPr>
              <a:t>-US, </a:t>
            </a:r>
            <a:r>
              <a:rPr lang="en-US" sz="2000" dirty="0" err="1">
                <a:latin typeface="Lucida Console" panose="020B0609040504020204" pitchFamily="49" charset="0"/>
              </a:rPr>
              <a:t>ZiraRUS</a:t>
            </a:r>
            <a:r>
              <a:rPr lang="en-US" sz="2000" dirty="0" smtClean="0">
                <a:latin typeface="Lucida Console" panose="020B0609040504020204" pitchFamily="49" charset="0"/>
              </a:rPr>
              <a:t>)'&gt;</a:t>
            </a:r>
          </a:p>
          <a:p>
            <a:r>
              <a:rPr lang="en-US" sz="2000" dirty="0">
                <a:latin typeface="Lucida Console" panose="020B0609040504020204" pitchFamily="49" charset="0"/>
              </a:rPr>
              <a:t> </a:t>
            </a:r>
            <a:r>
              <a:rPr lang="en-US" sz="2000" dirty="0" smtClean="0">
                <a:latin typeface="Lucida Console" panose="020B0609040504020204" pitchFamily="49" charset="0"/>
              </a:rPr>
              <a:t>   Convert this text into audio for me</a:t>
            </a:r>
          </a:p>
          <a:p>
            <a:r>
              <a:rPr lang="en-US" sz="2000" dirty="0">
                <a:latin typeface="Lucida Console" panose="020B0609040504020204" pitchFamily="49" charset="0"/>
              </a:rPr>
              <a:t> </a:t>
            </a:r>
            <a:r>
              <a:rPr lang="en-US" sz="2000" dirty="0" smtClean="0">
                <a:latin typeface="Lucida Console" panose="020B0609040504020204" pitchFamily="49" charset="0"/>
              </a:rPr>
              <a:t> &lt;/</a:t>
            </a:r>
            <a:r>
              <a:rPr lang="en-US" sz="2000" dirty="0">
                <a:latin typeface="Lucida Console" panose="020B0609040504020204" pitchFamily="49" charset="0"/>
              </a:rPr>
              <a:t>voice</a:t>
            </a:r>
            <a:r>
              <a:rPr lang="en-US" sz="2000" dirty="0" smtClean="0">
                <a:latin typeface="Lucida Console" panose="020B0609040504020204" pitchFamily="49" charset="0"/>
              </a:rPr>
              <a:t>&gt;</a:t>
            </a:r>
          </a:p>
          <a:p>
            <a:r>
              <a:rPr lang="en-US" sz="2000" dirty="0" smtClean="0">
                <a:latin typeface="Lucida Console" panose="020B0609040504020204" pitchFamily="49" charset="0"/>
              </a:rPr>
              <a:t>&lt;/</a:t>
            </a:r>
            <a:r>
              <a:rPr lang="en-US" sz="2000" dirty="0">
                <a:latin typeface="Lucida Console" panose="020B0609040504020204" pitchFamily="49" charset="0"/>
              </a:rPr>
              <a:t>speak&gt;</a:t>
            </a:r>
          </a:p>
        </p:txBody>
      </p:sp>
    </p:spTree>
    <p:extLst>
      <p:ext uri="{BB962C8B-B14F-4D97-AF65-F5344CB8AC3E}">
        <p14:creationId xmlns:p14="http://schemas.microsoft.com/office/powerpoint/2010/main" val="31082061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Speaker Recognition API can authenticate voices</a:t>
            </a:r>
          </a:p>
        </p:txBody>
      </p:sp>
      <p:sp>
        <p:nvSpPr>
          <p:cNvPr id="3" name="Title 2"/>
          <p:cNvSpPr>
            <a:spLocks noGrp="1"/>
          </p:cNvSpPr>
          <p:nvPr>
            <p:ph type="title"/>
          </p:nvPr>
        </p:nvSpPr>
        <p:spPr/>
        <p:txBody>
          <a:bodyPr/>
          <a:lstStyle/>
          <a:p>
            <a:r>
              <a:rPr lang="en-US" dirty="0" smtClean="0"/>
              <a:t>Speaker Verification (Voice Authentication)</a:t>
            </a:r>
            <a:endParaRPr lang="en-US" dirty="0"/>
          </a:p>
        </p:txBody>
      </p:sp>
      <p:sp>
        <p:nvSpPr>
          <p:cNvPr id="4" name="Rectangle 3"/>
          <p:cNvSpPr/>
          <p:nvPr/>
        </p:nvSpPr>
        <p:spPr>
          <a:xfrm>
            <a:off x="808037" y="25066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1</a:t>
            </a:r>
          </a:p>
        </p:txBody>
      </p:sp>
      <p:sp>
        <p:nvSpPr>
          <p:cNvPr id="5" name="Rectangle 4"/>
          <p:cNvSpPr/>
          <p:nvPr/>
        </p:nvSpPr>
        <p:spPr>
          <a:xfrm>
            <a:off x="808037" y="33284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2</a:t>
            </a:r>
          </a:p>
        </p:txBody>
      </p:sp>
      <p:sp>
        <p:nvSpPr>
          <p:cNvPr id="6" name="Rectangle 5"/>
          <p:cNvSpPr/>
          <p:nvPr/>
        </p:nvSpPr>
        <p:spPr>
          <a:xfrm>
            <a:off x="808037" y="41502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3</a:t>
            </a:r>
          </a:p>
        </p:txBody>
      </p:sp>
      <p:sp>
        <p:nvSpPr>
          <p:cNvPr id="7" name="Rectangle 6"/>
          <p:cNvSpPr/>
          <p:nvPr/>
        </p:nvSpPr>
        <p:spPr>
          <a:xfrm>
            <a:off x="808037" y="49720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4</a:t>
            </a:r>
          </a:p>
        </p:txBody>
      </p:sp>
      <p:sp>
        <p:nvSpPr>
          <p:cNvPr id="8" name="TextBox 7"/>
          <p:cNvSpPr txBox="1"/>
          <p:nvPr/>
        </p:nvSpPr>
        <p:spPr>
          <a:xfrm>
            <a:off x="3475037" y="3334143"/>
            <a:ext cx="83092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a:t>
            </a:r>
            <a:r>
              <a:rPr lang="en-US" sz="2400" dirty="0" err="1" smtClean="0">
                <a:gradFill>
                  <a:gsLst>
                    <a:gs pos="2917">
                      <a:schemeClr val="tx1"/>
                    </a:gs>
                    <a:gs pos="30000">
                      <a:schemeClr val="tx1"/>
                    </a:gs>
                  </a:gsLst>
                  <a:lin ang="5400000" scaled="0"/>
                </a:gradFill>
                <a:latin typeface="+mj-lt"/>
              </a:rPr>
              <a:t>verificationProfiles</a:t>
            </a:r>
            <a:r>
              <a:rPr lang="en-US" sz="2400" dirty="0" smtClean="0">
                <a:gradFill>
                  <a:gsLst>
                    <a:gs pos="2917">
                      <a:schemeClr val="tx1"/>
                    </a:gs>
                    <a:gs pos="30000">
                      <a:schemeClr val="tx1"/>
                    </a:gs>
                  </a:gsLst>
                  <a:lin ang="5400000" scaled="0"/>
                </a:gradFill>
                <a:latin typeface="+mj-lt"/>
              </a:rPr>
              <a:t> method to create a verification profile</a:t>
            </a:r>
          </a:p>
        </p:txBody>
      </p:sp>
      <p:sp>
        <p:nvSpPr>
          <p:cNvPr id="9" name="TextBox 8"/>
          <p:cNvSpPr txBox="1"/>
          <p:nvPr/>
        </p:nvSpPr>
        <p:spPr>
          <a:xfrm>
            <a:off x="3475037" y="2518062"/>
            <a:ext cx="87658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a:t>
            </a:r>
            <a:r>
              <a:rPr lang="en-US" sz="2400" dirty="0" err="1" smtClean="0">
                <a:gradFill>
                  <a:gsLst>
                    <a:gs pos="2917">
                      <a:schemeClr val="tx1"/>
                    </a:gs>
                    <a:gs pos="30000">
                      <a:schemeClr val="tx1"/>
                    </a:gs>
                  </a:gsLst>
                  <a:lin ang="5400000" scaled="0"/>
                </a:gradFill>
                <a:latin typeface="+mj-lt"/>
              </a:rPr>
              <a:t>verificationPhrases</a:t>
            </a:r>
            <a:r>
              <a:rPr lang="en-US" sz="2400" dirty="0" smtClean="0">
                <a:gradFill>
                  <a:gsLst>
                    <a:gs pos="2917">
                      <a:schemeClr val="tx1"/>
                    </a:gs>
                    <a:gs pos="30000">
                      <a:schemeClr val="tx1"/>
                    </a:gs>
                  </a:gsLst>
                  <a:lin ang="5400000" scaled="0"/>
                </a:gradFill>
                <a:latin typeface="+mj-lt"/>
              </a:rPr>
              <a:t> method to enumerate verification phrases</a:t>
            </a:r>
          </a:p>
        </p:txBody>
      </p:sp>
      <p:sp>
        <p:nvSpPr>
          <p:cNvPr id="10" name="TextBox 9"/>
          <p:cNvSpPr txBox="1"/>
          <p:nvPr/>
        </p:nvSpPr>
        <p:spPr>
          <a:xfrm>
            <a:off x="3475037" y="4011742"/>
            <a:ext cx="830926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enroll method to add 3 or more enrollments to the profile using any of the supported phrases enumerated in Step 1</a:t>
            </a:r>
          </a:p>
        </p:txBody>
      </p:sp>
      <p:sp>
        <p:nvSpPr>
          <p:cNvPr id="11" name="TextBox 10"/>
          <p:cNvSpPr txBox="1"/>
          <p:nvPr/>
        </p:nvSpPr>
        <p:spPr>
          <a:xfrm>
            <a:off x="3475037" y="4977705"/>
            <a:ext cx="721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verify method to verify a voice against the profile</a:t>
            </a:r>
          </a:p>
        </p:txBody>
      </p:sp>
    </p:spTree>
    <p:extLst>
      <p:ext uri="{BB962C8B-B14F-4D97-AF65-F5344CB8AC3E}">
        <p14:creationId xmlns:p14="http://schemas.microsoft.com/office/powerpoint/2010/main" val="16036920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Verification Phrases</a:t>
            </a:r>
            <a:endParaRPr lang="en-US" dirty="0"/>
          </a:p>
        </p:txBody>
      </p:sp>
      <p:sp>
        <p:nvSpPr>
          <p:cNvPr id="4" name="TextBox 3"/>
          <p:cNvSpPr txBox="1"/>
          <p:nvPr/>
        </p:nvSpPr>
        <p:spPr>
          <a:xfrm>
            <a:off x="274639" y="1363662"/>
            <a:ext cx="11889564" cy="2449901"/>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phrases = await </a:t>
            </a:r>
            <a:r>
              <a:rPr lang="en-US" sz="2000" dirty="0" err="1">
                <a:latin typeface="Lucida Console" panose="020B0609040504020204" pitchFamily="49" charset="0"/>
              </a:rPr>
              <a:t>client.GetPhrasesAsync</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a:t>
            </a:r>
            <a:r>
              <a:rPr lang="en-US" sz="2000" dirty="0" err="1">
                <a:latin typeface="Lucida Console" panose="020B0609040504020204" pitchFamily="49" charset="0"/>
              </a:rPr>
              <a:t>var</a:t>
            </a:r>
            <a:r>
              <a:rPr lang="en-US" sz="2000" dirty="0">
                <a:latin typeface="Lucida Console" panose="020B0609040504020204" pitchFamily="49" charset="0"/>
              </a:rPr>
              <a:t> phrase in phrases)</a:t>
            </a:r>
          </a:p>
          <a:p>
            <a:r>
              <a:rPr lang="en-US" sz="2000" dirty="0">
                <a:latin typeface="Lucida Console" panose="020B0609040504020204" pitchFamily="49" charset="0"/>
              </a:rPr>
              <a:t>{</a:t>
            </a:r>
          </a:p>
          <a:p>
            <a:r>
              <a:rPr lang="en-US" sz="2000" dirty="0">
                <a:latin typeface="Lucida Console" panose="020B0609040504020204" pitchFamily="49" charset="0"/>
              </a:rPr>
              <a:t>    string text = </a:t>
            </a:r>
            <a:r>
              <a:rPr lang="en-US" sz="2000" dirty="0" err="1">
                <a:latin typeface="Lucida Console" panose="020B0609040504020204" pitchFamily="49" charset="0"/>
              </a:rPr>
              <a:t>phrase.Phrase</a:t>
            </a:r>
            <a:r>
              <a:rPr lang="en-US" sz="2000" dirty="0">
                <a:latin typeface="Lucida Console" panose="020B0609040504020204" pitchFamily="49" charset="0"/>
              </a:rPr>
              <a:t>; // </a:t>
            </a:r>
            <a:r>
              <a:rPr lang="en-US" sz="2000" dirty="0" smtClean="0">
                <a:latin typeface="Lucida Console" panose="020B0609040504020204" pitchFamily="49" charset="0"/>
              </a:rPr>
              <a:t>e.g., "Houston</a:t>
            </a:r>
            <a:r>
              <a:rPr lang="en-US" sz="2000" dirty="0">
                <a:latin typeface="Lucida Console" panose="020B0609040504020204" pitchFamily="49" charset="0"/>
              </a:rPr>
              <a:t>, we have had a problem"</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6778916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Verification Profiles</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client = new </a:t>
            </a:r>
            <a:r>
              <a:rPr lang="en-US" sz="2000" dirty="0" err="1" smtClean="0">
                <a:latin typeface="Lucida Console" panose="020B0609040504020204" pitchFamily="49" charset="0"/>
              </a:rPr>
              <a:t>SpeakerVerificationServiceClient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a:latin typeface="Lucida Console" panose="020B0609040504020204" pitchFamily="49" charset="0"/>
              </a:rPr>
              <a:t>// Create a new profile</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response = </a:t>
            </a:r>
            <a:r>
              <a:rPr lang="en-US" sz="2000" dirty="0">
                <a:latin typeface="Lucida Console" panose="020B0609040504020204" pitchFamily="49" charset="0"/>
              </a:rPr>
              <a:t>await </a:t>
            </a:r>
            <a:r>
              <a:rPr lang="en-US" sz="2000" dirty="0" err="1">
                <a:latin typeface="Lucida Console" panose="020B0609040504020204" pitchFamily="49" charset="0"/>
              </a:rPr>
              <a:t>client.CreateProfileAsync</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p>
          <a:p>
            <a:r>
              <a:rPr lang="en-US" sz="2000" dirty="0" err="1" smtClean="0">
                <a:latin typeface="Lucida Console" panose="020B0609040504020204" pitchFamily="49" charset="0"/>
              </a:rPr>
              <a:t>Guid</a:t>
            </a:r>
            <a:r>
              <a:rPr lang="en-US" sz="2000" dirty="0" smtClean="0">
                <a:latin typeface="Lucida Console" panose="020B0609040504020204" pitchFamily="49" charset="0"/>
              </a:rPr>
              <a:t> id </a:t>
            </a:r>
            <a:r>
              <a:rPr lang="en-US" sz="2000" dirty="0">
                <a:latin typeface="Lucida Console" panose="020B0609040504020204" pitchFamily="49" charset="0"/>
              </a:rPr>
              <a:t>= </a:t>
            </a:r>
            <a:r>
              <a:rPr lang="en-US" sz="2000" dirty="0" err="1" smtClean="0">
                <a:latin typeface="Lucida Console" panose="020B0609040504020204" pitchFamily="49" charset="0"/>
              </a:rPr>
              <a:t>response.ProfileId</a:t>
            </a:r>
            <a:r>
              <a:rPr lang="en-US" sz="2000" dirty="0" smtClean="0">
                <a:latin typeface="Lucida Console" panose="020B0609040504020204" pitchFamily="49" charset="0"/>
              </a:rPr>
              <a:t>;</a:t>
            </a:r>
          </a:p>
          <a:p>
            <a:endParaRPr lang="en-US" sz="2000" dirty="0">
              <a:latin typeface="Lucida Console" panose="020B0609040504020204" pitchFamily="49" charset="0"/>
            </a:endParaRPr>
          </a:p>
          <a:p>
            <a:r>
              <a:rPr lang="en-US" sz="2000" dirty="0" smtClean="0">
                <a:latin typeface="Lucida Console" panose="020B0609040504020204" pitchFamily="49" charset="0"/>
              </a:rPr>
              <a:t>// Enumerate existing profiles</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profiles = await </a:t>
            </a:r>
            <a:r>
              <a:rPr lang="en-US" sz="2000" dirty="0" err="1">
                <a:latin typeface="Lucida Console" panose="020B0609040504020204" pitchFamily="49" charset="0"/>
              </a:rPr>
              <a:t>client.GetProfilesAsync</a:t>
            </a:r>
            <a:r>
              <a:rPr lang="en-US" sz="2000" dirty="0">
                <a:latin typeface="Lucida Console" panose="020B0609040504020204" pitchFamily="49" charset="0"/>
              </a:rPr>
              <a:t>();</a:t>
            </a:r>
          </a:p>
          <a:p>
            <a:endParaRPr lang="en-US" sz="2000" dirty="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err="1">
                <a:latin typeface="Lucida Console" panose="020B0609040504020204" pitchFamily="49" charset="0"/>
              </a:rPr>
              <a:t>var</a:t>
            </a:r>
            <a:r>
              <a:rPr lang="en-US" sz="2000" dirty="0">
                <a:latin typeface="Lucida Console" panose="020B0609040504020204" pitchFamily="49" charset="0"/>
              </a:rPr>
              <a:t> profile in profiles)</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Guid</a:t>
            </a:r>
            <a:r>
              <a:rPr lang="en-US" sz="2000" dirty="0">
                <a:latin typeface="Lucida Console" panose="020B0609040504020204" pitchFamily="49" charset="0"/>
              </a:rPr>
              <a:t> id = </a:t>
            </a:r>
            <a:r>
              <a:rPr lang="en-US" sz="2000" dirty="0" err="1">
                <a:latin typeface="Lucida Console" panose="020B0609040504020204" pitchFamily="49" charset="0"/>
              </a:rPr>
              <a:t>profile.ProfileId</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int</a:t>
            </a:r>
            <a:r>
              <a:rPr lang="en-US" sz="2000" dirty="0" smtClean="0">
                <a:latin typeface="Lucida Console" panose="020B0609040504020204" pitchFamily="49" charset="0"/>
              </a:rPr>
              <a:t> enrollments = </a:t>
            </a:r>
            <a:r>
              <a:rPr lang="en-US" sz="2000" dirty="0" err="1" smtClean="0">
                <a:latin typeface="Lucida Console" panose="020B0609040504020204" pitchFamily="49" charset="0"/>
              </a:rPr>
              <a:t>profile.EnrollmentsCount</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269630759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an Enrollment to a Profile</a:t>
            </a:r>
            <a:endParaRPr lang="en-US" dirty="0"/>
          </a:p>
        </p:txBody>
      </p:sp>
      <p:sp>
        <p:nvSpPr>
          <p:cNvPr id="4" name="TextBox 3"/>
          <p:cNvSpPr txBox="1"/>
          <p:nvPr/>
        </p:nvSpPr>
        <p:spPr>
          <a:xfrm>
            <a:off x="274639" y="1363662"/>
            <a:ext cx="11889564" cy="911019"/>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a:latin typeface="Lucida Console" panose="020B0609040504020204" pitchFamily="49" charset="0"/>
              </a:rPr>
              <a:t>var</a:t>
            </a:r>
            <a:r>
              <a:rPr lang="en-US" sz="2000" dirty="0">
                <a:latin typeface="Lucida Console" panose="020B0609040504020204" pitchFamily="49" charset="0"/>
              </a:rPr>
              <a:t> </a:t>
            </a:r>
            <a:r>
              <a:rPr lang="en-US" sz="2000" dirty="0" smtClean="0">
                <a:latin typeface="Lucida Console" panose="020B0609040504020204" pitchFamily="49" charset="0"/>
              </a:rPr>
              <a:t>enrollment </a:t>
            </a:r>
            <a:r>
              <a:rPr lang="en-US" sz="2000" dirty="0">
                <a:latin typeface="Lucida Console" panose="020B0609040504020204" pitchFamily="49" charset="0"/>
              </a:rPr>
              <a:t>= await </a:t>
            </a:r>
            <a:r>
              <a:rPr lang="en-US" sz="2000" dirty="0" err="1" smtClean="0">
                <a:latin typeface="Lucida Console" panose="020B0609040504020204" pitchFamily="49" charset="0"/>
              </a:rPr>
              <a:t>client.EnrollAsync</a:t>
            </a:r>
            <a:r>
              <a:rPr lang="en-US" sz="2000" dirty="0" smtClean="0">
                <a:latin typeface="Lucida Console" panose="020B0609040504020204" pitchFamily="49" charset="0"/>
              </a:rPr>
              <a:t>(stream, id</a:t>
            </a:r>
            <a:r>
              <a:rPr lang="en-US" sz="2000" dirty="0">
                <a:latin typeface="Lucida Console" panose="020B0609040504020204" pitchFamily="49" charset="0"/>
              </a:rPr>
              <a:t>);</a:t>
            </a:r>
          </a:p>
        </p:txBody>
      </p:sp>
      <p:sp>
        <p:nvSpPr>
          <p:cNvPr id="2" name="TextBox 1"/>
          <p:cNvSpPr txBox="1"/>
          <p:nvPr/>
        </p:nvSpPr>
        <p:spPr>
          <a:xfrm>
            <a:off x="4439634" y="3802062"/>
            <a:ext cx="3581399"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Stream containing single-channel, PCM-encoded, WAV audio with 16K bit rate and 16-bit depth</a:t>
            </a:r>
          </a:p>
        </p:txBody>
      </p:sp>
      <p:sp>
        <p:nvSpPr>
          <p:cNvPr id="5" name="TextBox 4"/>
          <p:cNvSpPr txBox="1"/>
          <p:nvPr/>
        </p:nvSpPr>
        <p:spPr>
          <a:xfrm>
            <a:off x="8199437" y="3802062"/>
            <a:ext cx="358139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Verification profile ID</a:t>
            </a:r>
          </a:p>
        </p:txBody>
      </p:sp>
      <p:cxnSp>
        <p:nvCxnSpPr>
          <p:cNvPr id="7" name="Straight Arrow Connector 6"/>
          <p:cNvCxnSpPr/>
          <p:nvPr/>
        </p:nvCxnSpPr>
        <p:spPr>
          <a:xfrm flipV="1">
            <a:off x="6675437" y="2125662"/>
            <a:ext cx="457200" cy="1676400"/>
          </a:xfrm>
          <a:prstGeom prst="straightConnector1">
            <a:avLst/>
          </a:prstGeom>
          <a:ln w="57150">
            <a:solidFill>
              <a:srgbClr val="00B0F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323279" y="2125662"/>
            <a:ext cx="790559" cy="1676400"/>
          </a:xfrm>
          <a:prstGeom prst="straightConnector1">
            <a:avLst/>
          </a:prstGeom>
          <a:ln w="57150">
            <a:solidFill>
              <a:srgbClr val="00B0F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3451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Verifying a Speaker</a:t>
            </a:r>
            <a:endParaRPr lang="en-US" dirty="0"/>
          </a:p>
        </p:txBody>
      </p:sp>
      <p:sp>
        <p:nvSpPr>
          <p:cNvPr id="4" name="TextBox 3"/>
          <p:cNvSpPr txBox="1"/>
          <p:nvPr/>
        </p:nvSpPr>
        <p:spPr>
          <a:xfrm>
            <a:off x="274639" y="1363662"/>
            <a:ext cx="11889564" cy="2449901"/>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smtClean="0">
                <a:latin typeface="Lucida Console" panose="020B0609040504020204" pitchFamily="49" charset="0"/>
              </a:rPr>
              <a:t>client.VerifyAsync</a:t>
            </a:r>
            <a:r>
              <a:rPr lang="en-US" sz="2000" dirty="0" smtClean="0">
                <a:latin typeface="Lucida Console" panose="020B0609040504020204" pitchFamily="49" charset="0"/>
              </a:rPr>
              <a:t>(stream, id);</a:t>
            </a:r>
          </a:p>
          <a:p>
            <a:endParaRPr lang="en-US" sz="2000" dirty="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t>
            </a:r>
            <a:r>
              <a:rPr lang="en-US" sz="2000" dirty="0" err="1" smtClean="0">
                <a:latin typeface="Lucida Console" panose="020B0609040504020204" pitchFamily="49" charset="0"/>
              </a:rPr>
              <a:t>response.Result.ToString</a:t>
            </a:r>
            <a:r>
              <a:rPr lang="en-US" sz="2000" dirty="0" smtClean="0">
                <a:latin typeface="Lucida Console" panose="020B0609040504020204" pitchFamily="49" charset="0"/>
              </a:rPr>
              <a:t>(); // "Accept" or "Reject"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err="1">
                <a:latin typeface="Lucida Console" panose="020B0609040504020204" pitchFamily="49" charset="0"/>
              </a:rPr>
              <a:t>var</a:t>
            </a:r>
            <a:r>
              <a:rPr lang="en-US" sz="2000" dirty="0">
                <a:latin typeface="Lucida Console" panose="020B0609040504020204" pitchFamily="49" charset="0"/>
              </a:rPr>
              <a:t> </a:t>
            </a:r>
            <a:r>
              <a:rPr lang="en-US" sz="2000" dirty="0" smtClean="0">
                <a:latin typeface="Lucida Console" panose="020B0609040504020204" pitchFamily="49" charset="0"/>
              </a:rPr>
              <a:t>confidence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response.Confidence.ToString</a:t>
            </a:r>
            <a:r>
              <a:rPr lang="en-US" sz="2000" dirty="0">
                <a:latin typeface="Lucida Console" panose="020B0609040504020204" pitchFamily="49" charset="0"/>
              </a:rPr>
              <a:t>(); // </a:t>
            </a:r>
            <a:r>
              <a:rPr lang="en-US" sz="2000" dirty="0" smtClean="0">
                <a:latin typeface="Lucida Console" panose="020B0609040504020204" pitchFamily="49" charset="0"/>
              </a:rPr>
              <a:t>"High," "Normal," or "Low"</a:t>
            </a:r>
            <a:endParaRPr lang="en-US" sz="2000" dirty="0">
              <a:latin typeface="Lucida Console" panose="020B0609040504020204" pitchFamily="49" charset="0"/>
            </a:endParaRPr>
          </a:p>
        </p:txBody>
      </p:sp>
    </p:spTree>
    <p:extLst>
      <p:ext uri="{BB962C8B-B14F-4D97-AF65-F5344CB8AC3E}">
        <p14:creationId xmlns:p14="http://schemas.microsoft.com/office/powerpoint/2010/main" val="38795305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Speaker Recognition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6210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391399" cy="4308872"/>
          </a:xfrm>
        </p:spPr>
        <p:txBody>
          <a:bodyPr/>
          <a:lstStyle/>
          <a:p>
            <a:r>
              <a:rPr lang="en-US" dirty="0" smtClean="0"/>
              <a:t>Obtained from the Azure Portal</a:t>
            </a:r>
          </a:p>
          <a:p>
            <a:r>
              <a:rPr lang="en-US" dirty="0" smtClean="0"/>
              <a:t>Requires an Azure subscription, but doesn't necessarily cost you to make calls</a:t>
            </a:r>
          </a:p>
          <a:p>
            <a:r>
              <a:rPr lang="en-US" dirty="0" smtClean="0"/>
              <a:t>Trial subscriptions for </a:t>
            </a:r>
            <a:r>
              <a:rPr lang="en-US" dirty="0"/>
              <a:t>free at https://azure.microsoft.com/en-us/free/</a:t>
            </a:r>
          </a:p>
        </p:txBody>
      </p:sp>
      <p:sp>
        <p:nvSpPr>
          <p:cNvPr id="3" name="Title 2"/>
          <p:cNvSpPr>
            <a:spLocks noGrp="1"/>
          </p:cNvSpPr>
          <p:nvPr>
            <p:ph type="title"/>
          </p:nvPr>
        </p:nvSpPr>
        <p:spPr/>
        <p:txBody>
          <a:bodyPr/>
          <a:lstStyle/>
          <a:p>
            <a:r>
              <a:rPr lang="en-US" dirty="0" smtClean="0"/>
              <a:t>Subscription Keys</a:t>
            </a:r>
            <a:endParaRPr lang="en-US" dirty="0"/>
          </a:p>
        </p:txBody>
      </p:sp>
      <p:pic>
        <p:nvPicPr>
          <p:cNvPr id="4" name="Picture 3"/>
          <p:cNvPicPr>
            <a:picLocks noChangeAspect="1"/>
          </p:cNvPicPr>
          <p:nvPr/>
        </p:nvPicPr>
        <p:blipFill>
          <a:blip r:embed="rId2"/>
          <a:stretch>
            <a:fillRect/>
          </a:stretch>
        </p:blipFill>
        <p:spPr>
          <a:xfrm>
            <a:off x="8351837" y="1611049"/>
            <a:ext cx="3000794" cy="3772426"/>
          </a:xfrm>
          <a:prstGeom prst="rect">
            <a:avLst/>
          </a:prstGeom>
        </p:spPr>
      </p:pic>
    </p:spTree>
    <p:extLst>
      <p:ext uri="{BB962C8B-B14F-4D97-AF65-F5344CB8AC3E}">
        <p14:creationId xmlns:p14="http://schemas.microsoft.com/office/powerpoint/2010/main" val="338637899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Search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Autosuggest</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Bing</a:t>
            </a:r>
          </a:p>
          <a:p>
            <a:pPr algn="ctr"/>
            <a:r>
              <a:rPr lang="en-US" sz="2000" dirty="0">
                <a:solidFill>
                  <a:schemeClr val="bg1"/>
                </a:solidFill>
                <a:latin typeface="+mj-lt"/>
              </a:rPr>
              <a:t>Image Search</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News Search</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Video Search</a:t>
            </a:r>
          </a:p>
        </p:txBody>
      </p:sp>
      <p:sp>
        <p:nvSpPr>
          <p:cNvPr id="8" name="Rectangle 7"/>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Web Search</a:t>
            </a:r>
          </a:p>
        </p:txBody>
      </p:sp>
      <p:sp>
        <p:nvSpPr>
          <p:cNvPr id="9" name="TextBox 8"/>
          <p:cNvSpPr txBox="1"/>
          <p:nvPr/>
        </p:nvSpPr>
        <p:spPr>
          <a:xfrm>
            <a:off x="614925" y="3725862"/>
            <a:ext cx="2086962"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Provide intelligent type-ahead for searches</a:t>
            </a:r>
          </a:p>
        </p:txBody>
      </p:sp>
      <p:sp>
        <p:nvSpPr>
          <p:cNvPr id="10" name="TextBox 9"/>
          <p:cNvSpPr txBox="1"/>
          <p:nvPr/>
        </p:nvSpPr>
        <p:spPr>
          <a:xfrm>
            <a:off x="2824723" y="3725862"/>
            <a:ext cx="2209800"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images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image metadata, and more</a:t>
            </a:r>
            <a:endParaRPr lang="en-US" sz="2000" dirty="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799"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news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Categorize searches by topics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trending topics</a:t>
            </a:r>
          </a:p>
        </p:txBody>
      </p:sp>
      <p:sp>
        <p:nvSpPr>
          <p:cNvPr id="12" name="TextBox 11"/>
          <p:cNvSpPr txBox="1"/>
          <p:nvPr/>
        </p:nvSpPr>
        <p:spPr>
          <a:xfrm>
            <a:off x="7244324" y="3725862"/>
            <a:ext cx="2209798"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videos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video metadata, and more</a:t>
            </a:r>
          </a:p>
        </p:txBody>
      </p:sp>
      <p:sp>
        <p:nvSpPr>
          <p:cNvPr id="13" name="TextBox 12"/>
          <p:cNvSpPr txBox="1"/>
          <p:nvPr/>
        </p:nvSpPr>
        <p:spPr>
          <a:xfrm>
            <a:off x="9454123" y="3725862"/>
            <a:ext cx="2250513"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anything</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Optionally filter out adult content</a:t>
            </a:r>
          </a:p>
        </p:txBody>
      </p:sp>
    </p:spTree>
    <p:extLst>
      <p:ext uri="{BB962C8B-B14F-4D97-AF65-F5344CB8AC3E}">
        <p14:creationId xmlns:p14="http://schemas.microsoft.com/office/powerpoint/2010/main" val="6632986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Accepts a partial search term as input</a:t>
            </a:r>
          </a:p>
          <a:p>
            <a:r>
              <a:rPr lang="en-US" dirty="0" smtClean="0"/>
              <a:t>Returns JSON-encoded list of suggested search terms, complete with links</a:t>
            </a:r>
            <a:endParaRPr lang="en-US" dirty="0"/>
          </a:p>
        </p:txBody>
      </p:sp>
      <p:sp>
        <p:nvSpPr>
          <p:cNvPr id="3" name="Title 2"/>
          <p:cNvSpPr>
            <a:spLocks noGrp="1"/>
          </p:cNvSpPr>
          <p:nvPr>
            <p:ph type="title"/>
          </p:nvPr>
        </p:nvSpPr>
        <p:spPr/>
        <p:txBody>
          <a:bodyPr/>
          <a:lstStyle/>
          <a:p>
            <a:r>
              <a:rPr lang="en-US" dirty="0" smtClean="0"/>
              <a:t>Bing Autosuggest API</a:t>
            </a:r>
            <a:endParaRPr lang="en-US" dirty="0"/>
          </a:p>
        </p:txBody>
      </p:sp>
      <p:pic>
        <p:nvPicPr>
          <p:cNvPr id="4" name="Picture 3"/>
          <p:cNvPicPr/>
          <p:nvPr/>
        </p:nvPicPr>
        <p:blipFill>
          <a:blip r:embed="rId2"/>
          <a:stretch>
            <a:fillRect/>
          </a:stretch>
        </p:blipFill>
        <p:spPr>
          <a:xfrm>
            <a:off x="3246437" y="3759756"/>
            <a:ext cx="5943600" cy="2514600"/>
          </a:xfrm>
          <a:prstGeom prst="rect">
            <a:avLst/>
          </a:prstGeom>
          <a:ln>
            <a:solidFill>
              <a:schemeClr val="tx1">
                <a:lumMod val="40000"/>
                <a:lumOff val="60000"/>
              </a:schemeClr>
            </a:solidFill>
          </a:ln>
          <a:effectLst/>
        </p:spPr>
      </p:pic>
    </p:spTree>
    <p:extLst>
      <p:ext uri="{BB962C8B-B14F-4D97-AF65-F5344CB8AC3E}">
        <p14:creationId xmlns:p14="http://schemas.microsoft.com/office/powerpoint/2010/main" val="44461593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Bing Autosuggest API</a:t>
            </a:r>
            <a:endParaRPr lang="en-US" dirty="0"/>
          </a:p>
        </p:txBody>
      </p:sp>
      <p:sp>
        <p:nvSpPr>
          <p:cNvPr id="4" name="TextBox 3"/>
          <p:cNvSpPr txBox="1"/>
          <p:nvPr/>
        </p:nvSpPr>
        <p:spPr>
          <a:xfrm>
            <a:off x="274639" y="1363662"/>
            <a:ext cx="11889564" cy="5527667"/>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a:latin typeface="Lucida Console" panose="020B0609040504020204" pitchFamily="49" charset="0"/>
              </a:rPr>
              <a:t>();</a:t>
            </a:r>
          </a:p>
          <a:p>
            <a:r>
              <a:rPr lang="en-US" sz="2000" dirty="0" err="1">
                <a:latin typeface="Lucida Console" panose="020B0609040504020204" pitchFamily="49" charset="0"/>
              </a:rPr>
              <a:t>client.DefaultRequestHeaders.Add</a:t>
            </a:r>
            <a:r>
              <a:rPr lang="en-US" sz="2000" dirty="0">
                <a:latin typeface="Lucida Console" panose="020B0609040504020204" pitchFamily="49" charset="0"/>
              </a:rPr>
              <a:t>("</a:t>
            </a:r>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err="1">
                <a:latin typeface="Lucida Console" panose="020B0609040504020204" pitchFamily="49" charset="0"/>
              </a:rPr>
              <a:t>uri</a:t>
            </a:r>
            <a:r>
              <a:rPr lang="en-US" sz="2000" dirty="0">
                <a:latin typeface="Lucida Console" panose="020B0609040504020204" pitchFamily="49" charset="0"/>
              </a:rPr>
              <a:t> </a:t>
            </a:r>
            <a:r>
              <a:rPr lang="en-US" sz="2000" dirty="0" smtClean="0">
                <a:latin typeface="Lucida Console" panose="020B0609040504020204" pitchFamily="49" charset="0"/>
              </a:rPr>
              <a:t>= "https</a:t>
            </a:r>
            <a:r>
              <a:rPr lang="en-US" sz="2000" dirty="0">
                <a:latin typeface="Lucida Console" panose="020B0609040504020204" pitchFamily="49" charset="0"/>
              </a:rPr>
              <a:t>://</a:t>
            </a:r>
            <a:r>
              <a:rPr lang="en-US" sz="2000" dirty="0" smtClean="0">
                <a:latin typeface="Lucida Console" panose="020B0609040504020204" pitchFamily="49" charset="0"/>
              </a:rPr>
              <a:t>westus.api.cognitive.microsoft.com/" +</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bing</a:t>
            </a:r>
            <a:r>
              <a:rPr lang="en-US" sz="2000" dirty="0" smtClean="0">
                <a:latin typeface="Lucida Console" panose="020B0609040504020204" pitchFamily="49" charset="0"/>
              </a:rPr>
              <a:t>/v5.0/</a:t>
            </a:r>
            <a:r>
              <a:rPr lang="en-US" sz="2000" dirty="0" err="1" smtClean="0">
                <a:latin typeface="Lucida Console" panose="020B0609040504020204" pitchFamily="49" charset="0"/>
              </a:rPr>
              <a:t>suggestions&amp;q</a:t>
            </a:r>
            <a:r>
              <a:rPr lang="en-US" sz="2000" dirty="0" smtClean="0">
                <a:latin typeface="Lucida Console" panose="020B0609040504020204" pitchFamily="49" charset="0"/>
              </a:rPr>
              <a:t>=micro</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a:latin typeface="Lucida Console" panose="020B0609040504020204" pitchFamily="49" charset="0"/>
              </a:rPr>
              <a:t>client.GetAsync</a:t>
            </a:r>
            <a:r>
              <a:rPr lang="en-US" sz="2000" dirty="0">
                <a:latin typeface="Lucida Console" panose="020B0609040504020204" pitchFamily="49" charset="0"/>
              </a:rPr>
              <a:t>(</a:t>
            </a:r>
            <a:r>
              <a:rPr lang="en-US" sz="2000" dirty="0" err="1">
                <a:latin typeface="Lucida Console" panose="020B0609040504020204" pitchFamily="49" charset="0"/>
              </a:rPr>
              <a:t>uri</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smtClean="0">
                <a:latin typeface="Lucida Console" panose="020B0609040504020204" pitchFamily="49" charset="0"/>
              </a:rPr>
              <a:t>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a:latin typeface="Lucida Console" panose="020B0609040504020204" pitchFamily="49" charset="0"/>
              </a:rPr>
              <a:t>();</a:t>
            </a:r>
          </a:p>
          <a:p>
            <a:r>
              <a:rPr lang="en-US" sz="2000" dirty="0" smtClean="0">
                <a:latin typeface="Lucida Console" panose="020B0609040504020204" pitchFamily="49" charset="0"/>
              </a:rPr>
              <a:t>dynamic </a:t>
            </a:r>
            <a:r>
              <a:rPr lang="en-US" sz="2000" dirty="0">
                <a:latin typeface="Lucida Console" panose="020B0609040504020204" pitchFamily="49" charset="0"/>
              </a:rPr>
              <a:t>result = </a:t>
            </a:r>
            <a:r>
              <a:rPr lang="en-US" sz="2000" dirty="0" err="1">
                <a:latin typeface="Lucida Console" panose="020B0609040504020204" pitchFamily="49" charset="0"/>
              </a:rPr>
              <a:t>JValue.Parse</a:t>
            </a:r>
            <a:r>
              <a:rPr lang="en-US" sz="2000" dirty="0">
                <a:latin typeface="Lucida Console" panose="020B0609040504020204" pitchFamily="49" charset="0"/>
              </a:rPr>
              <a:t>(</a:t>
            </a:r>
            <a:r>
              <a:rPr lang="en-US" sz="2000" dirty="0" err="1">
                <a:latin typeface="Lucida Console" panose="020B0609040504020204" pitchFamily="49" charset="0"/>
              </a:rPr>
              <a:t>json</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var</a:t>
            </a:r>
            <a:r>
              <a:rPr lang="en-US" sz="2000" dirty="0">
                <a:latin typeface="Lucida Console" panose="020B0609040504020204" pitchFamily="49" charset="0"/>
              </a:rPr>
              <a:t> suggestion in </a:t>
            </a:r>
            <a:r>
              <a:rPr lang="en-US" sz="2000" dirty="0" err="1">
                <a:latin typeface="Lucida Console" panose="020B0609040504020204" pitchFamily="49" charset="0"/>
              </a:rPr>
              <a:t>result.suggestionGroups</a:t>
            </a:r>
            <a:r>
              <a:rPr lang="en-US" sz="2000" dirty="0">
                <a:latin typeface="Lucida Console" panose="020B0609040504020204" pitchFamily="49" charset="0"/>
              </a:rPr>
              <a:t>[0].</a:t>
            </a:r>
            <a:r>
              <a:rPr lang="en-US" sz="2000" dirty="0" err="1">
                <a:latin typeface="Lucida Console" panose="020B0609040504020204" pitchFamily="49" charset="0"/>
              </a:rPr>
              <a:t>searchSuggestions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Console.WriteLine</a:t>
            </a:r>
            <a:r>
              <a:rPr lang="en-US" sz="2000" dirty="0">
                <a:latin typeface="Lucida Console" panose="020B0609040504020204" pitchFamily="49" charset="0"/>
              </a:rPr>
              <a:t>(</a:t>
            </a:r>
            <a:r>
              <a:rPr lang="en-US" sz="2000" dirty="0" err="1">
                <a:latin typeface="Lucida Console" panose="020B0609040504020204" pitchFamily="49" charset="0"/>
              </a:rPr>
              <a:t>suggestion.displayText</a:t>
            </a:r>
            <a:r>
              <a:rPr lang="en-US" sz="2000" dirty="0">
                <a:latin typeface="Lucida Console" panose="020B0609040504020204" pitchFamily="49" charset="0"/>
              </a:rPr>
              <a:t>); // Output each suggestion</a:t>
            </a:r>
          </a:p>
          <a:p>
            <a:r>
              <a:rPr lang="en-US" sz="2000" dirty="0">
                <a:latin typeface="Lucida Console" panose="020B0609040504020204" pitchFamily="49" charset="0"/>
              </a:rPr>
              <a:t>}</a:t>
            </a: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39376668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https://github.com/jeffprosise/Cognitive-Services</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Obtaining a Subscription Key</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231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Computer Vision</a:t>
            </a:r>
          </a:p>
        </p:txBody>
      </p:sp>
      <p:sp>
        <p:nvSpPr>
          <p:cNvPr id="8" name="Rectangle 7"/>
          <p:cNvSpPr/>
          <p:nvPr/>
        </p:nvSpPr>
        <p:spPr>
          <a:xfrm>
            <a:off x="30178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Content</a:t>
            </a:r>
          </a:p>
          <a:p>
            <a:pPr algn="ctr"/>
            <a:r>
              <a:rPr lang="en-US" sz="2000" dirty="0" smtClean="0">
                <a:solidFill>
                  <a:schemeClr val="bg1"/>
                </a:solidFill>
                <a:latin typeface="+mj-lt"/>
              </a:rPr>
              <a:t>Moderator</a:t>
            </a:r>
          </a:p>
        </p:txBody>
      </p:sp>
      <p:sp>
        <p:nvSpPr>
          <p:cNvPr id="9" name="Rectangle 8"/>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Emotion</a:t>
            </a:r>
          </a:p>
        </p:txBody>
      </p:sp>
      <p:sp>
        <p:nvSpPr>
          <p:cNvPr id="10" name="Rectangle 9"/>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Face</a:t>
            </a:r>
          </a:p>
        </p:txBody>
      </p:sp>
      <p:sp>
        <p:nvSpPr>
          <p:cNvPr id="11" name="Rectangle 10"/>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Video</a:t>
            </a:r>
          </a:p>
        </p:txBody>
      </p:sp>
      <p:sp>
        <p:nvSpPr>
          <p:cNvPr id="12" name="TextBox 11"/>
          <p:cNvSpPr txBox="1"/>
          <p:nvPr/>
        </p:nvSpPr>
        <p:spPr>
          <a:xfrm>
            <a:off x="614925" y="3725862"/>
            <a:ext cx="2402912"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objects, and colors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captions and metadata</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Read text (OCR)</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
        <p:nvSpPr>
          <p:cNvPr id="13" name="TextBox 12"/>
          <p:cNvSpPr txBox="1"/>
          <p:nvPr/>
        </p:nvSpPr>
        <p:spPr>
          <a:xfrm>
            <a:off x="2824723" y="3725862"/>
            <a:ext cx="2209799" cy="21175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Analyze images for potentially offensive content or text</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Optionally include human review</a:t>
            </a:r>
          </a:p>
        </p:txBody>
      </p:sp>
      <p:sp>
        <p:nvSpPr>
          <p:cNvPr id="14" name="TextBox 13"/>
          <p:cNvSpPr txBox="1"/>
          <p:nvPr/>
        </p:nvSpPr>
        <p:spPr>
          <a:xfrm>
            <a:off x="5034522" y="3725862"/>
            <a:ext cx="2209797" cy="286540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emotions in faces: anger, fear, disgust, contempt, happiness, sadness, and surprise</a:t>
            </a:r>
          </a:p>
        </p:txBody>
      </p:sp>
      <p:sp>
        <p:nvSpPr>
          <p:cNvPr id="15" name="TextBox 14"/>
          <p:cNvSpPr txBox="1"/>
          <p:nvPr/>
        </p:nvSpPr>
        <p:spPr>
          <a:xfrm>
            <a:off x="7244323" y="3725862"/>
            <a:ext cx="2209799"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similar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a person's age, gender, and more from a photograph</a:t>
            </a:r>
          </a:p>
        </p:txBody>
      </p:sp>
      <p:sp>
        <p:nvSpPr>
          <p:cNvPr id="16" name="TextBox 15"/>
          <p:cNvSpPr txBox="1"/>
          <p:nvPr/>
        </p:nvSpPr>
        <p:spPr>
          <a:xfrm>
            <a:off x="9454123" y="3725862"/>
            <a:ext cx="2479114" cy="22713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Stabilize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and track faces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motion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Tree>
    <p:extLst>
      <p:ext uri="{BB962C8B-B14F-4D97-AF65-F5344CB8AC3E}">
        <p14:creationId xmlns:p14="http://schemas.microsoft.com/office/powerpoint/2010/main" val="1615695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Returns information about content in images</a:t>
            </a:r>
          </a:p>
          <a:p>
            <a:r>
              <a:rPr lang="en-US" dirty="0" smtClean="0"/>
              <a:t>Colors, objects, captions, faces, "raciness," and more</a:t>
            </a:r>
            <a:endParaRPr lang="en-US" dirty="0"/>
          </a:p>
        </p:txBody>
      </p:sp>
      <p:sp>
        <p:nvSpPr>
          <p:cNvPr id="3" name="Title 2"/>
          <p:cNvSpPr>
            <a:spLocks noGrp="1"/>
          </p:cNvSpPr>
          <p:nvPr>
            <p:ph type="title"/>
          </p:nvPr>
        </p:nvSpPr>
        <p:spPr/>
        <p:txBody>
          <a:bodyPr/>
          <a:lstStyle/>
          <a:p>
            <a:r>
              <a:rPr lang="en-US" dirty="0" smtClean="0"/>
              <a:t>Computer Vision API</a:t>
            </a:r>
            <a:endParaRPr lang="en-US" dirty="0"/>
          </a:p>
        </p:txBody>
      </p:sp>
      <p:pic>
        <p:nvPicPr>
          <p:cNvPr id="4" name="Picture 3"/>
          <p:cNvPicPr>
            <a:picLocks noChangeAspect="1"/>
          </p:cNvPicPr>
          <p:nvPr/>
        </p:nvPicPr>
        <p:blipFill>
          <a:blip r:embed="rId3"/>
          <a:stretch>
            <a:fillRect/>
          </a:stretch>
        </p:blipFill>
        <p:spPr>
          <a:xfrm>
            <a:off x="2084388" y="3075565"/>
            <a:ext cx="8267700" cy="3324225"/>
          </a:xfrm>
          <a:prstGeom prst="rect">
            <a:avLst/>
          </a:prstGeom>
        </p:spPr>
      </p:pic>
    </p:spTree>
    <p:extLst>
      <p:ext uri="{BB962C8B-B14F-4D97-AF65-F5344CB8AC3E}">
        <p14:creationId xmlns:p14="http://schemas.microsoft.com/office/powerpoint/2010/main" val="4092713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Vision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analyze</a:t>
            </a:r>
          </a:p>
        </p:txBody>
      </p:sp>
      <p:sp>
        <p:nvSpPr>
          <p:cNvPr id="6" name="Rectangle 5"/>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describe</a:t>
            </a:r>
          </a:p>
        </p:txBody>
      </p:sp>
      <p:sp>
        <p:nvSpPr>
          <p:cNvPr id="7" name="Rectangle 6"/>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generateThumbnail</a:t>
            </a:r>
            <a:endParaRPr lang="en-US" sz="2000" dirty="0" smtClean="0">
              <a:solidFill>
                <a:schemeClr val="bg1"/>
              </a:solidFill>
              <a:latin typeface="+mj-lt"/>
            </a:endParaRPr>
          </a:p>
        </p:txBody>
      </p:sp>
      <p:sp>
        <p:nvSpPr>
          <p:cNvPr id="8" name="Rectangle 7"/>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ocr</a:t>
            </a:r>
            <a:endParaRPr lang="en-US" sz="2000" dirty="0" smtClean="0">
              <a:solidFill>
                <a:schemeClr val="bg1"/>
              </a:solidFill>
              <a:latin typeface="+mj-lt"/>
            </a:endParaRPr>
          </a:p>
        </p:txBody>
      </p:sp>
      <p:sp>
        <p:nvSpPr>
          <p:cNvPr id="9" name="Rectangle 8"/>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recognizeText</a:t>
            </a:r>
            <a:endParaRPr lang="en-US" sz="2000" dirty="0" smtClean="0">
              <a:solidFill>
                <a:schemeClr val="bg1"/>
              </a:solidFill>
              <a:latin typeface="+mj-lt"/>
            </a:endParaRPr>
          </a:p>
        </p:txBody>
      </p:sp>
      <p:sp>
        <p:nvSpPr>
          <p:cNvPr id="10" name="Rectangle 9"/>
          <p:cNvSpPr/>
          <p:nvPr/>
        </p:nvSpPr>
        <p:spPr>
          <a:xfrm>
            <a:off x="808037" y="582672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tag</a:t>
            </a:r>
          </a:p>
        </p:txBody>
      </p:sp>
      <p:sp>
        <p:nvSpPr>
          <p:cNvPr id="2" name="TextBox 1"/>
          <p:cNvSpPr txBox="1"/>
          <p:nvPr/>
        </p:nvSpPr>
        <p:spPr>
          <a:xfrm>
            <a:off x="3627437" y="1714998"/>
            <a:ext cx="7050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features such as faces and offensive content</a:t>
            </a:r>
          </a:p>
        </p:txBody>
      </p:sp>
      <p:sp>
        <p:nvSpPr>
          <p:cNvPr id="11" name="TextBox 10"/>
          <p:cNvSpPr txBox="1"/>
          <p:nvPr/>
        </p:nvSpPr>
        <p:spPr>
          <a:xfrm>
            <a:off x="3627437" y="3358560"/>
            <a:ext cx="6896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"smart" thumbnail of the specified size</a:t>
            </a:r>
          </a:p>
        </p:txBody>
      </p:sp>
      <p:sp>
        <p:nvSpPr>
          <p:cNvPr id="12" name="TextBox 11"/>
          <p:cNvSpPr txBox="1"/>
          <p:nvPr/>
        </p:nvSpPr>
        <p:spPr>
          <a:xfrm>
            <a:off x="3627437" y="4174641"/>
            <a:ext cx="38737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text from an image</a:t>
            </a:r>
          </a:p>
        </p:txBody>
      </p:sp>
      <p:sp>
        <p:nvSpPr>
          <p:cNvPr id="13" name="TextBox 12"/>
          <p:cNvSpPr txBox="1"/>
          <p:nvPr/>
        </p:nvSpPr>
        <p:spPr>
          <a:xfrm>
            <a:off x="3627437" y="4990722"/>
            <a:ext cx="54895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handwritten text from an image</a:t>
            </a:r>
          </a:p>
        </p:txBody>
      </p:sp>
      <p:sp>
        <p:nvSpPr>
          <p:cNvPr id="14" name="TextBox 13"/>
          <p:cNvSpPr txBox="1"/>
          <p:nvPr/>
        </p:nvSpPr>
        <p:spPr>
          <a:xfrm>
            <a:off x="3627437" y="5806803"/>
            <a:ext cx="70057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words (tags) describing an image</a:t>
            </a:r>
          </a:p>
        </p:txBody>
      </p:sp>
      <p:sp>
        <p:nvSpPr>
          <p:cNvPr id="15" name="TextBox 14"/>
          <p:cNvSpPr txBox="1"/>
          <p:nvPr/>
        </p:nvSpPr>
        <p:spPr>
          <a:xfrm>
            <a:off x="3627437" y="2531079"/>
            <a:ext cx="75264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an image description and a collection of tags</a:t>
            </a:r>
          </a:p>
        </p:txBody>
      </p:sp>
    </p:spTree>
    <p:extLst>
      <p:ext uri="{BB962C8B-B14F-4D97-AF65-F5344CB8AC3E}">
        <p14:creationId xmlns:p14="http://schemas.microsoft.com/office/powerpoint/2010/main" val="40931102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=Description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6996915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sharepoint/v3"/>
    <ds:schemaRef ds:uri="http://schemas.openxmlformats.org/package/2006/metadata/core-properties"/>
    <ds:schemaRef ds:uri="http://purl.org/dc/terms/"/>
    <ds:schemaRef ds:uri="http://www.w3.org/XML/1998/namespace"/>
    <ds:schemaRef ds:uri="http://schemas.microsoft.com/office/2006/metadata/properties"/>
    <ds:schemaRef ds:uri="230e9df3-be65-4c73-a93b-d1236ebd677e"/>
    <ds:schemaRef ds:uri="http://schemas.microsoft.com/office/2006/documentManagement/types"/>
    <ds:schemaRef ds:uri="http://purl.org/dc/elements/1.1/"/>
    <ds:schemaRef ds:uri="http://schemas.microsoft.com/office/infopath/2007/PartnerControls"/>
    <ds:schemaRef ds:uri="8ff673fc-3231-4e3a-893b-6d7f7cd32766"/>
    <ds:schemaRef ds:uri="01c77077-aee4-4b5f-bd4e-9cd40a6fff29"/>
  </ds:schemaRefs>
</ds:datastoreItem>
</file>

<file path=docProps/app.xml><?xml version="1.0" encoding="utf-8"?>
<Properties xmlns="http://schemas.openxmlformats.org/officeDocument/2006/extended-properties" xmlns:vt="http://schemas.openxmlformats.org/officeDocument/2006/docPropsVTypes">
  <Template>Connect 2016</Template>
  <TotalTime>33463</TotalTime>
  <Words>2494</Words>
  <Application>Microsoft Office PowerPoint</Application>
  <PresentationFormat>Custom</PresentationFormat>
  <Paragraphs>529</Paragraphs>
  <Slides>43</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Lucida Console</vt:lpstr>
      <vt:lpstr>Segoe UI</vt:lpstr>
      <vt:lpstr>Segoe UI Light</vt:lpstr>
      <vt:lpstr>Wingdings</vt:lpstr>
      <vt:lpstr>Connect_2016_Template_Light</vt:lpstr>
      <vt:lpstr>Connect_2016_Template_Dark</vt:lpstr>
      <vt:lpstr>Building Smart Apps with Microsoft Cognitive Services</vt:lpstr>
      <vt:lpstr>Microsoft Cognitive Services</vt:lpstr>
      <vt:lpstr>Cognitive Services APIs</vt:lpstr>
      <vt:lpstr>Subscription Keys</vt:lpstr>
      <vt:lpstr>Demo</vt:lpstr>
      <vt:lpstr>Vision APIs</vt:lpstr>
      <vt:lpstr>Computer Vision API</vt:lpstr>
      <vt:lpstr>Computer Vision API Methods</vt:lpstr>
      <vt:lpstr>Captioning an Image</vt:lpstr>
      <vt:lpstr>JSON Output</vt:lpstr>
      <vt:lpstr>Captioning an Image (C# with SDK)</vt:lpstr>
      <vt:lpstr>Captioning an Image (Node.js)</vt:lpstr>
      <vt:lpstr>Analyzing an Image for Adult Content</vt:lpstr>
      <vt:lpstr>JSON Output</vt:lpstr>
      <vt:lpstr>Demo</vt:lpstr>
      <vt:lpstr>Face API</vt:lpstr>
      <vt:lpstr>Face API Methods</vt:lpstr>
      <vt:lpstr>Identifying Age and Gender</vt:lpstr>
      <vt:lpstr>JSON Output</vt:lpstr>
      <vt:lpstr>Demo</vt:lpstr>
      <vt:lpstr>Language APIs</vt:lpstr>
      <vt:lpstr>Text Analytics API</vt:lpstr>
      <vt:lpstr>Text Analytics API Methods</vt:lpstr>
      <vt:lpstr>Analyzing Text for Sentiment</vt:lpstr>
      <vt:lpstr>JSON Output</vt:lpstr>
      <vt:lpstr>Demo</vt:lpstr>
      <vt:lpstr>Translator API</vt:lpstr>
      <vt:lpstr>Enumerating Languages</vt:lpstr>
      <vt:lpstr>Connecting to the Translator Service</vt:lpstr>
      <vt:lpstr>Receiving Data from the Translator Service</vt:lpstr>
      <vt:lpstr>Demo</vt:lpstr>
      <vt:lpstr>Speech APIs</vt:lpstr>
      <vt:lpstr>Converting Text to Speech </vt:lpstr>
      <vt:lpstr>Speaker Verification (Voice Authentication)</vt:lpstr>
      <vt:lpstr>Enumerating Verification Phrases</vt:lpstr>
      <vt:lpstr>Working with Verification Profiles</vt:lpstr>
      <vt:lpstr>Adding an Enrollment to a Profile</vt:lpstr>
      <vt:lpstr>Verifying a Speaker</vt:lpstr>
      <vt:lpstr>Demo</vt:lpstr>
      <vt:lpstr>Search APIs</vt:lpstr>
      <vt:lpstr>Bing Autosuggest API</vt:lpstr>
      <vt:lpstr>Using the Bing Autosuggest API</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subject>&lt;Speech title here&gt;</dc:subject>
  <dc:creator>jeffpro@wintellect.com</dc:creator>
  <cp:keywords/>
  <dc:description>Template: Mindseye
Formatting: 
Audience Type:</dc:description>
  <cp:lastModifiedBy>Jeff Prosise</cp:lastModifiedBy>
  <cp:revision>1407</cp:revision>
  <dcterms:created xsi:type="dcterms:W3CDTF">2016-10-14T20:19:31Z</dcterms:created>
  <dcterms:modified xsi:type="dcterms:W3CDTF">2017-05-10T19:57:37Z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